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613" r:id="rId2"/>
    <p:sldId id="634" r:id="rId3"/>
    <p:sldId id="669" r:id="rId4"/>
    <p:sldId id="670" r:id="rId5"/>
    <p:sldId id="671" r:id="rId6"/>
    <p:sldId id="672" r:id="rId7"/>
    <p:sldId id="673" r:id="rId8"/>
    <p:sldId id="674" r:id="rId9"/>
    <p:sldId id="635" r:id="rId10"/>
    <p:sldId id="636" r:id="rId11"/>
    <p:sldId id="637" r:id="rId12"/>
    <p:sldId id="638" r:id="rId13"/>
    <p:sldId id="639" r:id="rId14"/>
    <p:sldId id="640" r:id="rId15"/>
    <p:sldId id="641" r:id="rId16"/>
    <p:sldId id="677" r:id="rId17"/>
    <p:sldId id="661" r:id="rId18"/>
    <p:sldId id="662" r:id="rId19"/>
    <p:sldId id="643" r:id="rId20"/>
    <p:sldId id="337" r:id="rId21"/>
    <p:sldId id="645" r:id="rId22"/>
    <p:sldId id="338" r:id="rId23"/>
    <p:sldId id="646" r:id="rId24"/>
    <p:sldId id="647" r:id="rId25"/>
    <p:sldId id="648" r:id="rId26"/>
    <p:sldId id="649" r:id="rId27"/>
    <p:sldId id="650" r:id="rId28"/>
    <p:sldId id="651" r:id="rId29"/>
    <p:sldId id="652" r:id="rId30"/>
    <p:sldId id="676" r:id="rId31"/>
    <p:sldId id="675" r:id="rId32"/>
    <p:sldId id="659" r:id="rId33"/>
    <p:sldId id="663" r:id="rId34"/>
    <p:sldId id="664" r:id="rId35"/>
    <p:sldId id="654" r:id="rId36"/>
    <p:sldId id="655" r:id="rId37"/>
    <p:sldId id="656" r:id="rId38"/>
    <p:sldId id="665" r:id="rId39"/>
    <p:sldId id="666" r:id="rId40"/>
    <p:sldId id="667" r:id="rId41"/>
    <p:sldId id="668" r:id="rId42"/>
    <p:sldId id="657" r:id="rId43"/>
    <p:sldId id="658" r:id="rId44"/>
    <p:sldId id="66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80"/>
    <p:restoredTop sz="90397"/>
  </p:normalViewPr>
  <p:slideViewPr>
    <p:cSldViewPr snapToGrid="0">
      <p:cViewPr varScale="1">
        <p:scale>
          <a:sx n="144" d="100"/>
          <a:sy n="144" d="100"/>
        </p:scale>
        <p:origin x="1216"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84" d="100"/>
          <a:sy n="184" d="100"/>
        </p:scale>
        <p:origin x="3144" y="-13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get started. Today we are going to talk about algorithm complexity. This is a very important but a little bit theoretical topic for us to formally understand whether an algorithm is good or not, or whether a problem can be solved efficiently or not using today’s machines.</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complexity, time complexity and space complexity.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22949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and time complexity combine to let us understand which algorithm is better or worse than another. If you have an algorithm of a very high time and space complexity, that algorithm is very likely to be very bad. But, how do we actually perform the comparison? We need some way to compare different algorithms.</a:t>
            </a:r>
          </a:p>
          <a:p>
            <a:endParaRPr lang="en-US" dirty="0"/>
          </a:p>
          <a:p>
            <a:r>
              <a:rPr lang="en-US" dirty="0"/>
              <a:t>In practice, the runtime is the criteria used to compare different algorithms because we usually care about the speed. Nobody want to wait until an hour after you turn on the phone to use. However,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09548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 are many aspects to consider when comparing different algorithms for solving certain problems, the widely used convention is the Big-O notation. Big-O notation is used to consider runtime for the worst case input! Why? Because worst-case input typically gives you the upper bound on the runtime of your algorithm. Let’s say your algorithm can finish 99% cases very quickly</a:t>
            </a:r>
            <a:r>
              <a:rPr lang="zh-TW" altLang="en-US" dirty="0"/>
              <a:t> </a:t>
            </a:r>
            <a:r>
              <a:rPr lang="en-US" altLang="zh-TW" dirty="0"/>
              <a:t>but for this particular input you run forever, then that algorithm is not so good, right?</a:t>
            </a:r>
          </a:p>
          <a:p>
            <a:endParaRPr lang="en-US" dirty="0"/>
          </a:p>
          <a:p>
            <a:r>
              <a:rPr lang="en-US" dirty="0"/>
              <a:t>The way big-O notation works is to express runtime as a function of input size 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544109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formal definition of Big-O notation is as follows: suppose you have two functions g and f, both are expressed as the input n, we say g is bog-O f is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6333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at the big mod example.</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60560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another example: selection sort. Selection sort is an algorithm that sorts a range of number in either increasing or decreasing order. The problem description is as follows: (explain…)</a:t>
            </a:r>
          </a:p>
          <a:p>
            <a:endParaRPr lang="en-US" dirty="0"/>
          </a:p>
          <a:p>
            <a:r>
              <a:rPr lang="en-US" dirty="0"/>
              <a:t>The algorithm works like this: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131399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sorting is a very fundamental algorithm in solving pretty much all computer science and computer engineering problems. There are various sorting algorithms available today and each of them has its own pros and cons, with different time complexity. For example, the quicksort algorithm has a best-case time complexity </a:t>
            </a:r>
            <a:r>
              <a:rPr lang="en-US" dirty="0" err="1"/>
              <a:t>nlogn</a:t>
            </a:r>
            <a:r>
              <a:rPr lang="en-US" dirty="0"/>
              <a:t> and worst-case complexity n2. The merge sort has </a:t>
            </a:r>
            <a:r>
              <a:rPr lang="en-US" dirty="0" err="1"/>
              <a:t>nlogn</a:t>
            </a:r>
            <a:r>
              <a:rPr lang="en-US" dirty="0"/>
              <a:t> for all situations. </a:t>
            </a:r>
          </a:p>
          <a:p>
            <a:endParaRPr lang="en-US" dirty="0"/>
          </a:p>
          <a:p>
            <a:r>
              <a:rPr lang="en-US" dirty="0"/>
              <a:t>If the numbers you need to sort are all integers, you can use radix sort to get a complexity close to linear time.</a:t>
            </a:r>
          </a:p>
          <a:p>
            <a:endParaRPr lang="en-US" dirty="0"/>
          </a:p>
          <a:p>
            <a:r>
              <a:rPr lang="en-US" dirty="0"/>
              <a:t>Because of the importance, still today many people are inventing new sorting algorithms. For example, Andrei who was a former engineering in Facebook gave a talk about how he invented a new sorting algorithm in </a:t>
            </a:r>
            <a:r>
              <a:rPr lang="en-US" dirty="0" err="1"/>
              <a:t>Cpp</a:t>
            </a:r>
            <a:r>
              <a:rPr lang="en-US" dirty="0"/>
              <a:t> Conference 2019. I highly encourage you to watch the video.</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82638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theoretical side of Big-O notation. You describe a complexity in terms of the input size and then compare different ones at the worst-case. If your big-O complexity is larger than mine, your algorithm is considered to be bad. However, when it comes to practice, we need a sense about the relationship between a big-O complexity and the actual runtime it is going take. </a:t>
            </a:r>
          </a:p>
          <a:p>
            <a:endParaRPr lang="en-US" dirty="0"/>
          </a:p>
          <a:p>
            <a:r>
              <a:rPr lang="en-US" dirty="0"/>
              <a:t>So, this slide tells you the empirical analysis I came up with from my 10-year programming experience. I am going to tell you roughly how much time it is going to take for a big-O complexity. On a modern computers (like intel i6 or i7 at 2.5 or 3.5 GHz), running a big-O N algorithm with N equal to 1M to 8M takes about 1 second. </a:t>
            </a:r>
          </a:p>
          <a:p>
            <a:endParaRPr lang="en-US" dirty="0"/>
          </a:p>
          <a:p>
            <a:r>
              <a:rPr lang="en-US" dirty="0"/>
              <a:t>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152615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empirical analysis gives you a very good sense about the timing constraint, especially for applications that need to run in real time. For example, I can ask the following questions: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836964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empirical analysis in mind, next time when you design an algorithm you can roughly estimate how long it is going to take. And, you can use this techniques to analyze the runtime for various algorithms such as greedy, divide and conquer, dynamic programming, graph algorithms, and analytical algorithms.</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7771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 about several physical design problems and their importance in the overall design flow. Solving these problems means optimizing design among different objectives, area, power, performance, and so on so forth. </a:t>
            </a:r>
          </a:p>
          <a:p>
            <a:endParaRPr lang="en-US" dirty="0"/>
          </a:p>
          <a:p>
            <a:r>
              <a:rPr lang="en-US" dirty="0"/>
              <a:t>One of the fundamental question is that how do we do it smartly? Well, we need algorithms, and the definition of algorithm is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50686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design algorithms, you should avoid exponential complexity. An algorithm has an exponential time complexity if its big-O notation has input size N in the exponent. For example …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51322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never overlook the power of exponential complexity because it grows really fast! Consider a Big-O complexity O(2^n), the value double when n is increased by 1! For example, on the first row here, you have n = 10, and that gives you approximately 1000 operations. If each operation takes about 1 us, you will finish this case in about 1 </a:t>
            </a:r>
            <a:r>
              <a:rPr lang="en-US" dirty="0" err="1"/>
              <a:t>ms.</a:t>
            </a:r>
            <a:r>
              <a:rPr lang="en-US" dirty="0"/>
              <a:t> (explain …)</a:t>
            </a:r>
          </a:p>
          <a:p>
            <a:endParaRPr lang="en-US" dirty="0"/>
          </a:p>
          <a:p>
            <a:r>
              <a:rPr lang="en-US" dirty="0"/>
              <a:t>This is how banker is plying the tricks when you want to borrow some money from them, right. If you borrow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27393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is that, with exponential complexity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091051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understood complexity, the next topic is going to talk about complexity classes. We are going to group different complexity values into classes so that we can more easily identify and quantify their difficulty.</a:t>
            </a:r>
          </a:p>
          <a:p>
            <a:endParaRPr lang="en-US" dirty="0"/>
          </a:p>
          <a:p>
            <a:r>
              <a:rPr lang="en-US" dirty="0"/>
              <a:t>The first class is P. Class P contains those problems that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85638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deterministic </a:t>
            </a:r>
            <a:r>
              <a:rPr lang="en-US" dirty="0" err="1"/>
              <a:t>turing</a:t>
            </a:r>
            <a:r>
              <a:rPr lang="en-US" dirty="0"/>
              <a:t> machine. A deterministic </a:t>
            </a:r>
            <a:r>
              <a:rPr lang="en-US" dirty="0" err="1"/>
              <a:t>turing</a:t>
            </a:r>
            <a:r>
              <a:rPr lang="en-US" dirty="0"/>
              <a:t> machine is a mathematical model of a universal computer in the simplest form. It consists of a state control element operating on a linear tape. IT can read in data from the tape, perform some logical operations, and write out to the tape. This essentially is how our computer works, but in a very simple form, right? </a:t>
            </a:r>
          </a:p>
          <a:p>
            <a:endParaRPr lang="en-US" dirty="0"/>
          </a:p>
          <a:p>
            <a:r>
              <a:rPr lang="en-US" dirty="0"/>
              <a:t>Any computation that needs polynomial time on a Turing machine can also be performed in polynomial time on any other machine. Deterministic here means each step in a computation is predictable.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10518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means it cannot handle the undecidable decision problem that is not giving you any constant execution time such as the very famous halting problem. In the halting problem, you need to determine from a description of an arbitrary computer program …</a:t>
            </a:r>
          </a:p>
          <a:p>
            <a:endParaRPr lang="en-US" dirty="0"/>
          </a:p>
          <a:p>
            <a:r>
              <a:rPr lang="en-US" dirty="0"/>
              <a:t>Intuition here is if you want to decide how long this infinite loop will finish, you need to go into that infinite loop. Because it is an infinite loop, once you get in, how do you escape? </a:t>
            </a:r>
          </a:p>
          <a:p>
            <a:endParaRPr lang="en-US" dirty="0"/>
          </a:p>
          <a:p>
            <a:r>
              <a:rPr lang="en-US" dirty="0"/>
              <a:t>This is like the event horizon of a black hole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310170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deterministic </a:t>
            </a:r>
            <a:r>
              <a:rPr lang="en-US" dirty="0" err="1"/>
              <a:t>turing</a:t>
            </a:r>
            <a:r>
              <a:rPr lang="en-US" dirty="0"/>
              <a:t> machine. There is also a non-deterministic </a:t>
            </a:r>
            <a:r>
              <a:rPr lang="en-US" dirty="0" err="1"/>
              <a:t>turing</a:t>
            </a:r>
            <a:r>
              <a:rPr lang="en-US" dirty="0"/>
              <a:t> machine which operates in a different manner. A non-deterministic </a:t>
            </a:r>
            <a:r>
              <a:rPr lang="en-US" dirty="0" err="1"/>
              <a:t>turing</a:t>
            </a:r>
            <a:r>
              <a:rPr lang="en-US" dirty="0"/>
              <a:t> machine is an imaginary machine, very powerful machine that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946595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definition, we can define another complexity class, the NP class. Class NP (explain…)</a:t>
            </a:r>
          </a:p>
          <a:p>
            <a:endParaRPr lang="en-US" dirty="0"/>
          </a:p>
          <a:p>
            <a:r>
              <a:rPr lang="en-US" dirty="0"/>
              <a:t>The set diagram looks like the following: You have all the problems, then you have NP containing P (assuming P!=NP) because non-deterministic </a:t>
            </a:r>
            <a:r>
              <a:rPr lang="en-US" dirty="0" err="1"/>
              <a:t>turing</a:t>
            </a:r>
            <a:r>
              <a:rPr lang="en-US" dirty="0"/>
              <a:t> machine is more powerful and can solve many more problems. This is again not a very formal and correct way to express the set, but it is a intuitive way to look at this problem. </a:t>
            </a:r>
          </a:p>
          <a:p>
            <a:endParaRPr lang="en-US" dirty="0"/>
          </a:p>
          <a:p>
            <a:endParaRPr lang="en-US" dirty="0"/>
          </a:p>
          <a:p>
            <a:r>
              <a:rPr lang="en-US" dirty="0"/>
              <a:t>(another definition) NP is the set of decision problems for which the problem instances, where the answer is "yes", have proofs verifiable in polynomial time by a deterministic Turing machine</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77470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this is not accurate because we don’t know whether P equal to NP or P != NP. This is still top-10 problems to solve in the community. And I believe if you are able to solve it, you will win the </a:t>
            </a:r>
            <a:r>
              <a:rPr lang="en-US" dirty="0" err="1"/>
              <a:t>nobel</a:t>
            </a:r>
            <a:r>
              <a:rPr lang="en-US" dirty="0"/>
              <a:t> prize in math and computer science.</a:t>
            </a:r>
          </a:p>
          <a:p>
            <a:endParaRPr lang="en-US" dirty="0"/>
          </a:p>
          <a:p>
            <a:r>
              <a:rPr lang="en-US" dirty="0"/>
              <a:t>But, there is a strong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463018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problem is NP-complete if and only if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55911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went through a famous example, also a very frequently asked interview question, the big mod problem. This is a computational problem, meaning that you can solve it computationally or write a software program to solve it on a computer hardware. The problem description is as follows: …</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1462625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reducible? (explain …)</a:t>
            </a:r>
          </a:p>
          <a:p>
            <a:endParaRPr lang="en-US" dirty="0"/>
          </a:p>
          <a:p>
            <a:endParaRPr lang="en-US" dirty="0"/>
          </a:p>
          <a:p>
            <a:r>
              <a:rPr lang="en-US" dirty="0"/>
              <a:t>This reducible idea is like a family tree, right? You have your grand parents, then your parents, and your siblings, sisters and brothers who also become parents of another family tree, etc. The question here is, what is the root? For a tree to present and grow, you need a root. What is the first problem that makes this reduction happen?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216620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NP complete problem that makes all this reduction idea to work is “satisfiability” or the “SAT” problem. Given a Boolean logic function with AND operation and OR operations taking effect on a set of Boolean variables, can we find an input for the function to be 1. In other words, can this function ever return one! We know if you have an AND function with one input equal to zero you will never get one, right? This is the SAT problem, the first NPC problem introduced by Cook who is a professor in UC B.</a:t>
            </a:r>
          </a:p>
          <a:p>
            <a:endParaRPr lang="en-US" dirty="0"/>
          </a:p>
          <a:p>
            <a:r>
              <a:rPr lang="en-US" dirty="0"/>
              <a:t>Today, there are still many people trying to come up with new algorithms to solve SAT, and we don’t know yet whether a polynomial time complexity algorithm exists or not. For example, the famous SAT competition organized by the community has called for participation every year to seek novel solutions for SAT. You can go visit this website to find more details.</a:t>
            </a:r>
          </a:p>
          <a:p>
            <a:endParaRPr lang="en-US" dirty="0"/>
          </a:p>
          <a:p>
            <a:r>
              <a:rPr lang="en-US" dirty="0"/>
              <a:t>The takeaway here is, all the NP problems eventually can be reduced to SAT, and if you are able to solve SAT then the whole thing collapsed.</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1144753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NP-complete problem examples. The clique finding problem is a very famous NPC problems.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472348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566406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359709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have so far, assuming P is not equal to NP. The community has a strong belief in this because of the presence of NPC.</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269049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category is NP-hard. This is a class that is very similar to NP complete except we don’t know if it becomes to NP. Remember a problem is NPC if and only if it belongs to NP and every problem in NP is reducible to that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1286021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set diagram looks like this. We see NPC is essentially the interaction between NP and NP-hard, and NP-hard by definition does not necessary have to go into NP.</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711973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famous NP-hard problem example is the TSP, traveling salesman problem. Given a list of cities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747860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Traveling salesman problem has tremendous application in our daily lives. For example, vehicle routing is a variant of TSP and is something that we are using pretty much every day. The problem is to decide an optimal route from a depot for all trucks to deliver things to customers, and we want to minimize the total traversed distance.</a:t>
            </a:r>
          </a:p>
          <a:p>
            <a:endParaRPr lang="en-US" dirty="0"/>
          </a:p>
          <a:p>
            <a:r>
              <a:rPr lang="en-US" dirty="0"/>
              <a:t>In this figure, the optimal route looks like the following: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24434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251368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3126142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2648052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algorithm complexity. The practical consequences here is that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2198431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2560558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44</a:t>
            </a:fld>
            <a:endParaRPr lang="en-US"/>
          </a:p>
        </p:txBody>
      </p:sp>
    </p:spTree>
    <p:extLst>
      <p:ext uri="{BB962C8B-B14F-4D97-AF65-F5344CB8AC3E}">
        <p14:creationId xmlns:p14="http://schemas.microsoft.com/office/powerpoint/2010/main" val="400634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338091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recursive algorithm, we can alternatively rewrite it without any recursions. This slide shows the same algorithm implemented using while-loop only. There is no recursion. </a:t>
            </a:r>
          </a:p>
          <a:p>
            <a:endParaRPr lang="en-US" dirty="0"/>
          </a:p>
          <a:p>
            <a:r>
              <a:rPr lang="en-US" dirty="0"/>
              <a:t>What is the motivation of doing this?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305076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algorithms clearly give you different advantages, in terms of performance. This is always the top priority you should consider when designing an algorithm to solve a computational problem.</a:t>
            </a:r>
          </a:p>
          <a:p>
            <a:endParaRPr lang="en-US" dirty="0"/>
          </a:p>
          <a:p>
            <a:r>
              <a:rPr lang="en-US" dirty="0"/>
              <a:t>This table compares the runtime among the three different methods under three different b values. On the first row here, I have b equal to 1M,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921353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asked was what is the difference between the recursive solution and the iterative solution for the refined algorithm? We know both run very fast and implement pretty much the same algorithm idea to reduce the iteration number in an optimal manner. What is the difference between them? </a:t>
            </a:r>
          </a:p>
          <a:p>
            <a:endParaRPr lang="en-US" dirty="0"/>
          </a:p>
          <a:p>
            <a:r>
              <a:rPr lang="en-US" dirty="0"/>
              <a:t>We said this is a very important question you should always ask yourself when writing code to implement algorithms. </a:t>
            </a:r>
          </a:p>
          <a:p>
            <a:endParaRPr lang="en-US" dirty="0"/>
          </a:p>
          <a:p>
            <a:r>
              <a:rPr lang="en-US" dirty="0"/>
              <a:t>The best way to understand this is to see what the machine actually sees your code. All the code we have written is designed to be high level or, human-readable. The code we just wrote is not what the machine actually sees. To reveal the secret behind the code, we can go to the website, compiler explorer, and see what the compiler does for us to generate machine code that executes the code we wrote.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315270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 before we move on to today’s topic? How many of you have ever taken the algorithm course? </a:t>
            </a:r>
          </a:p>
          <a:p>
            <a:endParaRPr lang="en-US" dirty="0"/>
          </a:p>
          <a:p>
            <a:r>
              <a:rPr lang="en-US" dirty="0"/>
              <a:t>We just went through an example and understood different algorithms actually matter in terms of performance. Now, we want to formally define what computational complexity really means.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264370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5.wmf"/></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youtube.com/watch?v=FJJTYQYB1JQ"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NP_(complexit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satcompetition.github.io/2022/" TargetMode="Externa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dimacs.rutgers.edu/programs/challenge/vrp/" TargetMode="Externa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odbolt.org/z/6zT4cK3Wz"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2: Algorithm Complexity</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Time and Space Complexity</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pPr eaLnBrk="1" hangingPunct="1"/>
            <a:r>
              <a:rPr lang="en-US" altLang="zh-TW" b="1" dirty="0">
                <a:solidFill>
                  <a:srgbClr val="FF0000"/>
                </a:solidFill>
                <a:ea typeface="新細明體" pitchFamily="18" charset="-120"/>
              </a:rPr>
              <a:t>Time complexity </a:t>
            </a:r>
            <a:r>
              <a:rPr lang="en-US" altLang="zh-TW" b="1" dirty="0">
                <a:ea typeface="新細明體" pitchFamily="18" charset="-120"/>
              </a:rPr>
              <a:t>describes elementary computational steps</a:t>
            </a:r>
          </a:p>
          <a:p>
            <a:pPr lvl="1" eaLnBrk="1" hangingPunct="1"/>
            <a:r>
              <a:rPr lang="en-US" altLang="zh-TW" dirty="0">
                <a:ea typeface="新細明體" pitchFamily="18" charset="-120"/>
              </a:rPr>
              <a:t>Ex: addition (or multiplication, or value assignment etc.) is one step</a:t>
            </a:r>
          </a:p>
          <a:p>
            <a:pPr lvl="1" eaLnBrk="1" hangingPunct="1"/>
            <a:r>
              <a:rPr lang="en-US" altLang="zh-TW" dirty="0">
                <a:ea typeface="新細明體" pitchFamily="18" charset="-120"/>
              </a:rPr>
              <a:t>Normally, by "most time-efficient" algorithm we mean the fastest runtime to reach the goal</a:t>
            </a:r>
          </a:p>
          <a:p>
            <a:pPr eaLnBrk="1" hangingPunct="1"/>
            <a:r>
              <a:rPr lang="en-US" altLang="zh-TW" b="1" dirty="0">
                <a:solidFill>
                  <a:srgbClr val="FF0000"/>
                </a:solidFill>
                <a:ea typeface="新細明體" pitchFamily="18" charset="-120"/>
              </a:rPr>
              <a:t>Space complexity </a:t>
            </a:r>
            <a:r>
              <a:rPr lang="en-US" altLang="zh-TW" b="1" dirty="0">
                <a:ea typeface="新細明體" pitchFamily="18" charset="-120"/>
              </a:rPr>
              <a:t>describes memory usage </a:t>
            </a:r>
          </a:p>
          <a:p>
            <a:pPr lvl="1" eaLnBrk="1" hangingPunct="1"/>
            <a:r>
              <a:rPr lang="en-US" altLang="zh-TW" dirty="0">
                <a:ea typeface="新細明體" pitchFamily="18" charset="-120"/>
              </a:rPr>
              <a:t>Ex: in bits, bytes, words</a:t>
            </a:r>
          </a:p>
          <a:p>
            <a:pPr lvl="1" eaLnBrk="1" hangingPunct="1"/>
            <a:r>
              <a:rPr lang="en-US" altLang="zh-TW" dirty="0">
                <a:ea typeface="新細明體" pitchFamily="18" charset="-120"/>
              </a:rPr>
              <a:t>Normally, by “most space-efficient” algorithm we mean the lowest memory usage</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70321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59A7-0077-5447-9937-170352BAC646}"/>
              </a:ext>
            </a:extLst>
          </p:cNvPr>
          <p:cNvSpPr>
            <a:spLocks noGrp="1"/>
          </p:cNvSpPr>
          <p:nvPr>
            <p:ph type="title"/>
          </p:nvPr>
        </p:nvSpPr>
        <p:spPr/>
        <p:txBody>
          <a:bodyPr/>
          <a:lstStyle/>
          <a:p>
            <a:r>
              <a:rPr lang="en-US" dirty="0"/>
              <a:t>Analysis of an Algorithm</a:t>
            </a:r>
          </a:p>
        </p:txBody>
      </p:sp>
      <p:sp>
        <p:nvSpPr>
          <p:cNvPr id="3" name="Content Placeholder 2">
            <a:extLst>
              <a:ext uri="{FF2B5EF4-FFF2-40B4-BE49-F238E27FC236}">
                <a16:creationId xmlns:a16="http://schemas.microsoft.com/office/drawing/2014/main" id="{B099CFF1-1CC3-A94E-BE11-797F249AA0AA}"/>
              </a:ext>
            </a:extLst>
          </p:cNvPr>
          <p:cNvSpPr>
            <a:spLocks noGrp="1"/>
          </p:cNvSpPr>
          <p:nvPr>
            <p:ph idx="1"/>
          </p:nvPr>
        </p:nvSpPr>
        <p:spPr/>
        <p:txBody>
          <a:bodyPr/>
          <a:lstStyle/>
          <a:p>
            <a:pPr eaLnBrk="1" hangingPunct="1"/>
            <a:r>
              <a:rPr lang="en-US" altLang="zh-TW" b="1" dirty="0">
                <a:ea typeface="新細明體" pitchFamily="18" charset="-120"/>
              </a:rPr>
              <a:t>We need some way to compare different algorithms</a:t>
            </a:r>
          </a:p>
          <a:p>
            <a:pPr lvl="1"/>
            <a:r>
              <a:rPr lang="en-US" altLang="zh-TW" dirty="0">
                <a:ea typeface="新細明體" pitchFamily="18" charset="-120"/>
              </a:rPr>
              <a:t>Usually the run time is the criteria used</a:t>
            </a:r>
          </a:p>
          <a:p>
            <a:pPr lvl="1"/>
            <a:r>
              <a:rPr lang="en-US" altLang="zh-TW" dirty="0">
                <a:ea typeface="新細明體" pitchFamily="18" charset="-120"/>
              </a:rPr>
              <a:t>However, difficult to compare since algorithms may be implemented in different machines, use different languages, etc.</a:t>
            </a:r>
          </a:p>
          <a:p>
            <a:pPr lvl="1"/>
            <a:r>
              <a:rPr lang="en-US" altLang="zh-TW" dirty="0">
                <a:ea typeface="新細明體" pitchFamily="18" charset="-120"/>
              </a:rPr>
              <a:t>Also, run time is input-dependent. </a:t>
            </a:r>
          </a:p>
          <a:p>
            <a:pPr lvl="1"/>
            <a:r>
              <a:rPr lang="en-US" altLang="zh-TW" dirty="0">
                <a:ea typeface="新細明體" pitchFamily="18" charset="-120"/>
              </a:rPr>
              <a:t>Which input to use?</a:t>
            </a:r>
          </a:p>
          <a:p>
            <a:pPr lvl="1"/>
            <a:r>
              <a:rPr lang="en-US" altLang="zh-TW" dirty="0">
                <a:ea typeface="新細明體" pitchFamily="18" charset="-120"/>
              </a:rPr>
              <a:t>Which case do we consider? Worst or best?</a:t>
            </a:r>
          </a:p>
          <a:p>
            <a:pPr lvl="1"/>
            <a:r>
              <a:rPr lang="en-US" altLang="zh-TW" dirty="0">
                <a:ea typeface="新細明體" pitchFamily="18" charset="-120"/>
              </a:rPr>
              <a:t>...</a:t>
            </a:r>
          </a:p>
          <a:p>
            <a:endParaRPr lang="en-US" dirty="0"/>
          </a:p>
        </p:txBody>
      </p:sp>
      <p:sp>
        <p:nvSpPr>
          <p:cNvPr id="4" name="Slide Number Placeholder 1">
            <a:extLst>
              <a:ext uri="{FF2B5EF4-FFF2-40B4-BE49-F238E27FC236}">
                <a16:creationId xmlns:a16="http://schemas.microsoft.com/office/drawing/2014/main" id="{47D0DC1C-FB0F-7716-ECB8-DDC9B9157D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pic>
        <p:nvPicPr>
          <p:cNvPr id="15362" name="Picture 2" descr="Apple Banana Pictures | Download Free Images on Unsplash">
            <a:extLst>
              <a:ext uri="{FF2B5EF4-FFF2-40B4-BE49-F238E27FC236}">
                <a16:creationId xmlns:a16="http://schemas.microsoft.com/office/drawing/2014/main" id="{D1BD4C85-4DAE-8DA4-DD68-CC505D624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148" y="3428999"/>
            <a:ext cx="3381652" cy="288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0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39E2-F543-DD43-9990-EC31BFB1BABC}"/>
              </a:ext>
            </a:extLst>
          </p:cNvPr>
          <p:cNvSpPr>
            <a:spLocks noGrp="1"/>
          </p:cNvSpPr>
          <p:nvPr>
            <p:ph type="title"/>
          </p:nvPr>
        </p:nvSpPr>
        <p:spPr/>
        <p:txBody>
          <a:bodyPr/>
          <a:lstStyle/>
          <a:p>
            <a:r>
              <a:rPr lang="en-US" dirty="0"/>
              <a:t>Big-O Notation</a:t>
            </a:r>
          </a:p>
        </p:txBody>
      </p:sp>
      <p:sp>
        <p:nvSpPr>
          <p:cNvPr id="3" name="Content Placeholder 2">
            <a:extLst>
              <a:ext uri="{FF2B5EF4-FFF2-40B4-BE49-F238E27FC236}">
                <a16:creationId xmlns:a16="http://schemas.microsoft.com/office/drawing/2014/main" id="{4852C3CD-926A-A74F-A1E9-9929297C6854}"/>
              </a:ext>
            </a:extLst>
          </p:cNvPr>
          <p:cNvSpPr>
            <a:spLocks noGrp="1"/>
          </p:cNvSpPr>
          <p:nvPr>
            <p:ph idx="1"/>
          </p:nvPr>
        </p:nvSpPr>
        <p:spPr/>
        <p:txBody>
          <a:bodyPr/>
          <a:lstStyle/>
          <a:p>
            <a:pPr eaLnBrk="1" hangingPunct="1"/>
            <a:r>
              <a:rPr lang="en-US" altLang="zh-TW" b="1" dirty="0">
                <a:ea typeface="新細明體" pitchFamily="18" charset="-120"/>
              </a:rPr>
              <a:t>Consider runtime for the </a:t>
            </a:r>
            <a:r>
              <a:rPr lang="en-US" altLang="zh-TW" b="1" dirty="0">
                <a:solidFill>
                  <a:srgbClr val="FF0000"/>
                </a:solidFill>
                <a:ea typeface="新細明體" pitchFamily="18" charset="-120"/>
              </a:rPr>
              <a:t>worst-case</a:t>
            </a:r>
            <a:r>
              <a:rPr lang="en-US" altLang="zh-TW" b="1" dirty="0">
                <a:ea typeface="新細明體" pitchFamily="18" charset="-120"/>
              </a:rPr>
              <a:t> input</a:t>
            </a:r>
          </a:p>
          <a:p>
            <a:pPr lvl="1" eaLnBrk="1" hangingPunct="1"/>
            <a:r>
              <a:rPr lang="en-US" altLang="zh-TW" dirty="0">
                <a:ea typeface="新細明體" pitchFamily="18" charset="-120"/>
              </a:rPr>
              <a:t>upper bound on runtime</a:t>
            </a:r>
          </a:p>
          <a:p>
            <a:pPr eaLnBrk="1" hangingPunct="1"/>
            <a:r>
              <a:rPr lang="en-US" altLang="zh-TW" b="1" dirty="0">
                <a:ea typeface="新細明體" pitchFamily="18" charset="-120"/>
              </a:rPr>
              <a:t>Express runtime as a function of input size n</a:t>
            </a:r>
          </a:p>
          <a:p>
            <a:pPr lvl="1"/>
            <a:r>
              <a:rPr lang="en-US" altLang="zh-TW" dirty="0">
                <a:ea typeface="新細明體" pitchFamily="18" charset="-120"/>
              </a:rPr>
              <a:t>Interested in the run time for large inputs</a:t>
            </a:r>
          </a:p>
          <a:p>
            <a:pPr lvl="1"/>
            <a:r>
              <a:rPr lang="en-US" altLang="zh-TW" dirty="0">
                <a:ea typeface="新細明體" pitchFamily="18" charset="-120"/>
              </a:rPr>
              <a:t>Therefore, interested in the growth rate</a:t>
            </a:r>
          </a:p>
          <a:p>
            <a:pPr eaLnBrk="1" hangingPunct="1"/>
            <a:r>
              <a:rPr lang="en-US" altLang="zh-TW" b="1" dirty="0">
                <a:ea typeface="新細明體" pitchFamily="18" charset="-120"/>
              </a:rPr>
              <a:t>Ignore arithmetic operations</a:t>
            </a:r>
          </a:p>
          <a:p>
            <a:pPr lvl="1"/>
            <a:r>
              <a:rPr lang="en-US" altLang="zh-TW" dirty="0">
                <a:ea typeface="新細明體" pitchFamily="18" charset="-120"/>
              </a:rPr>
              <a:t>+,-,x,/,… operators treated as constant-time computations</a:t>
            </a:r>
          </a:p>
          <a:p>
            <a:pPr eaLnBrk="1" hangingPunct="1"/>
            <a:r>
              <a:rPr lang="en-US" altLang="zh-TW" b="1" dirty="0">
                <a:ea typeface="新細明體" pitchFamily="18" charset="-120"/>
              </a:rPr>
              <a:t>Ignore lower order terms</a:t>
            </a:r>
          </a:p>
          <a:p>
            <a:pPr lvl="1"/>
            <a:r>
              <a:rPr lang="en-US" dirty="0"/>
              <a:t>Eventually, the highest order dominates the growth</a:t>
            </a:r>
          </a:p>
        </p:txBody>
      </p:sp>
      <p:sp>
        <p:nvSpPr>
          <p:cNvPr id="4" name="Slide Number Placeholder 1">
            <a:extLst>
              <a:ext uri="{FF2B5EF4-FFF2-40B4-BE49-F238E27FC236}">
                <a16:creationId xmlns:a16="http://schemas.microsoft.com/office/drawing/2014/main" id="{B1377274-077B-7C07-A9A0-9C8C13C6F07A}"/>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a:p>
        </p:txBody>
      </p:sp>
    </p:spTree>
    <p:extLst>
      <p:ext uri="{BB962C8B-B14F-4D97-AF65-F5344CB8AC3E}">
        <p14:creationId xmlns:p14="http://schemas.microsoft.com/office/powerpoint/2010/main" val="2989110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E436-792C-DD41-91E2-6D98129907AE}"/>
              </a:ext>
            </a:extLst>
          </p:cNvPr>
          <p:cNvSpPr>
            <a:spLocks noGrp="1"/>
          </p:cNvSpPr>
          <p:nvPr>
            <p:ph type="title"/>
          </p:nvPr>
        </p:nvSpPr>
        <p:spPr/>
        <p:txBody>
          <a:bodyPr/>
          <a:lstStyle/>
          <a:p>
            <a:r>
              <a:rPr lang="en-US" dirty="0"/>
              <a:t>Big-O Notation (cont’d)</a:t>
            </a:r>
          </a:p>
        </p:txBody>
      </p:sp>
      <p:sp>
        <p:nvSpPr>
          <p:cNvPr id="3" name="Content Placeholder 2">
            <a:extLst>
              <a:ext uri="{FF2B5EF4-FFF2-40B4-BE49-F238E27FC236}">
                <a16:creationId xmlns:a16="http://schemas.microsoft.com/office/drawing/2014/main" id="{656D7C86-936F-3748-AFB3-4F3164E05C2D}"/>
              </a:ext>
            </a:extLst>
          </p:cNvPr>
          <p:cNvSpPr>
            <a:spLocks noGrp="1"/>
          </p:cNvSpPr>
          <p:nvPr>
            <p:ph idx="1"/>
          </p:nvPr>
        </p:nvSpPr>
        <p:spPr/>
        <p:txBody>
          <a:bodyPr/>
          <a:lstStyle/>
          <a:p>
            <a:pPr eaLnBrk="1" hangingPunct="1"/>
            <a:r>
              <a:rPr lang="en-US" altLang="zh-TW" i="1" dirty="0">
                <a:ea typeface="新細明體" pitchFamily="18" charset="-120"/>
              </a:rPr>
              <a:t>g = O</a:t>
            </a:r>
            <a:r>
              <a:rPr lang="en-US" altLang="zh-TW" dirty="0">
                <a:ea typeface="新細明體" pitchFamily="18" charset="-120"/>
              </a:rPr>
              <a:t>(</a:t>
            </a:r>
            <a:r>
              <a:rPr lang="en-US" altLang="zh-TW" i="1" dirty="0">
                <a:ea typeface="新細明體" pitchFamily="18" charset="-120"/>
              </a:rPr>
              <a:t>f</a:t>
            </a:r>
            <a:r>
              <a:rPr lang="en-US" altLang="zh-TW" dirty="0">
                <a:ea typeface="新細明體" pitchFamily="18" charset="-120"/>
              </a:rPr>
              <a:t>), if two constants </a:t>
            </a:r>
            <a:r>
              <a:rPr lang="en-US" altLang="zh-TW" i="1" dirty="0">
                <a:ea typeface="新細明體" pitchFamily="18" charset="-120"/>
              </a:rPr>
              <a:t>n</a:t>
            </a:r>
            <a:r>
              <a:rPr lang="en-US" altLang="zh-TW" i="1" baseline="-25000" dirty="0">
                <a:ea typeface="新細明體" pitchFamily="18" charset="-120"/>
              </a:rPr>
              <a:t>0</a:t>
            </a:r>
            <a:r>
              <a:rPr lang="en-US" altLang="zh-TW" dirty="0">
                <a:ea typeface="新細明體" pitchFamily="18" charset="-120"/>
              </a:rPr>
              <a:t> and </a:t>
            </a:r>
            <a:r>
              <a:rPr lang="en-US" altLang="zh-TW" i="1" dirty="0">
                <a:ea typeface="新細明體" pitchFamily="18" charset="-120"/>
              </a:rPr>
              <a:t>K </a:t>
            </a:r>
            <a:r>
              <a:rPr lang="en-US" altLang="zh-TW" dirty="0">
                <a:ea typeface="新細明體" pitchFamily="18" charset="-120"/>
              </a:rPr>
              <a:t>can be found such that for all </a:t>
            </a:r>
            <a:r>
              <a:rPr lang="en-US" altLang="zh-TW" i="1" dirty="0">
                <a:ea typeface="新細明體" pitchFamily="18" charset="-120"/>
              </a:rPr>
              <a:t>n </a:t>
            </a:r>
            <a:r>
              <a:rPr lang="en-US" altLang="zh-TW" dirty="0">
                <a:ea typeface="新細明體" pitchFamily="18" charset="-120"/>
                <a:sym typeface="Symbol" pitchFamily="18" charset="2"/>
              </a:rPr>
              <a:t></a:t>
            </a:r>
            <a:r>
              <a:rPr lang="en-US" altLang="zh-TW" i="1" dirty="0">
                <a:ea typeface="新細明體" pitchFamily="18" charset="-120"/>
                <a:sym typeface="Symbol" pitchFamily="18" charset="2"/>
              </a:rPr>
              <a:t> </a:t>
            </a:r>
            <a:r>
              <a:rPr lang="en-US" altLang="zh-TW" i="1" dirty="0">
                <a:ea typeface="新細明體" pitchFamily="18" charset="-120"/>
              </a:rPr>
              <a:t>n</a:t>
            </a:r>
            <a:r>
              <a:rPr lang="en-US" altLang="zh-TW" i="1" baseline="-25000" dirty="0">
                <a:ea typeface="新細明體" pitchFamily="18" charset="-120"/>
              </a:rPr>
              <a:t>0 </a:t>
            </a:r>
            <a:r>
              <a:rPr lang="en-US" altLang="zh-TW" dirty="0">
                <a:ea typeface="新細明體" pitchFamily="18" charset="-120"/>
              </a:rPr>
              <a:t>:</a:t>
            </a:r>
          </a:p>
          <a:p>
            <a:pPr algn="ctr" eaLnBrk="1" hangingPunct="1">
              <a:buFont typeface="Wingdings" pitchFamily="2" charset="2"/>
              <a:buNone/>
            </a:pPr>
            <a:r>
              <a:rPr lang="en-US" altLang="zh-TW" i="1" dirty="0">
                <a:ea typeface="新細明體" pitchFamily="18" charset="-120"/>
              </a:rPr>
              <a:t>g </a:t>
            </a:r>
            <a:r>
              <a:rPr lang="en-US" altLang="zh-TW" dirty="0">
                <a:ea typeface="新細明體" pitchFamily="18" charset="-120"/>
              </a:rPr>
              <a:t>(</a:t>
            </a:r>
            <a:r>
              <a:rPr lang="en-US" altLang="zh-TW" i="1" dirty="0">
                <a:ea typeface="新細明體" pitchFamily="18" charset="-120"/>
              </a:rPr>
              <a:t>n</a:t>
            </a:r>
            <a:r>
              <a:rPr lang="en-US" altLang="zh-TW" dirty="0">
                <a:ea typeface="新細明體" pitchFamily="18" charset="-120"/>
              </a:rPr>
              <a:t>) </a:t>
            </a:r>
            <a:r>
              <a:rPr lang="en-US" altLang="zh-TW" dirty="0">
                <a:ea typeface="新細明體" pitchFamily="18" charset="-120"/>
                <a:sym typeface="Symbol" pitchFamily="18" charset="2"/>
              </a:rPr>
              <a:t> </a:t>
            </a:r>
            <a:r>
              <a:rPr lang="en-US" altLang="zh-TW" i="1" dirty="0">
                <a:ea typeface="新細明體" pitchFamily="18" charset="-120"/>
              </a:rPr>
              <a:t>K </a:t>
            </a:r>
            <a:r>
              <a:rPr lang="en-US" altLang="zh-TW" i="1" dirty="0">
                <a:ea typeface="新細明體" pitchFamily="18" charset="-120"/>
                <a:sym typeface="Symbol" pitchFamily="18" charset="2"/>
              </a:rPr>
              <a:t> f</a:t>
            </a:r>
            <a:r>
              <a:rPr lang="en-US" altLang="zh-TW" dirty="0">
                <a:ea typeface="新細明體" pitchFamily="18" charset="-120"/>
              </a:rPr>
              <a:t>(</a:t>
            </a:r>
            <a:r>
              <a:rPr lang="en-US" altLang="zh-TW" i="1" dirty="0">
                <a:ea typeface="新細明體" pitchFamily="18" charset="-120"/>
              </a:rPr>
              <a:t>n</a:t>
            </a:r>
            <a:r>
              <a:rPr lang="en-US" altLang="zh-TW" dirty="0">
                <a:ea typeface="新細明體" pitchFamily="18" charset="-120"/>
              </a:rPr>
              <a:t>)</a:t>
            </a:r>
          </a:p>
          <a:p>
            <a:pPr eaLnBrk="1" hangingPunct="1"/>
            <a:endParaRPr lang="en-US" altLang="zh-TW" dirty="0">
              <a:ea typeface="新細明體" pitchFamily="18" charset="-120"/>
            </a:endParaRPr>
          </a:p>
          <a:p>
            <a:pPr eaLnBrk="1" hangingPunct="1"/>
            <a:r>
              <a:rPr lang="en-US" altLang="zh-TW" dirty="0">
                <a:ea typeface="新細明體" pitchFamily="18" charset="-120"/>
              </a:rPr>
              <a:t>Examples:</a:t>
            </a:r>
          </a:p>
          <a:p>
            <a:pPr lvl="1" eaLnBrk="1" hangingPunct="1">
              <a:buFontTx/>
              <a:buNone/>
            </a:pPr>
            <a:r>
              <a:rPr lang="en-US" altLang="zh-TW" sz="2800" dirty="0">
                <a:ea typeface="新細明體" pitchFamily="18" charset="-120"/>
              </a:rPr>
              <a:t>2</a:t>
            </a:r>
            <a:r>
              <a:rPr lang="en-US" altLang="zh-TW" sz="2800" i="1" dirty="0">
                <a:ea typeface="新細明體" pitchFamily="18" charset="-120"/>
              </a:rPr>
              <a:t>n</a:t>
            </a:r>
            <a:r>
              <a:rPr lang="en-US" altLang="zh-TW" sz="2800" i="1" baseline="30000" dirty="0">
                <a:ea typeface="新細明體" pitchFamily="18" charset="-120"/>
              </a:rPr>
              <a:t>2</a:t>
            </a:r>
            <a:r>
              <a:rPr lang="en-US" altLang="zh-TW" sz="2800" i="1" dirty="0">
                <a:ea typeface="新細明體" pitchFamily="18" charset="-120"/>
              </a:rPr>
              <a:t> = </a:t>
            </a:r>
            <a:r>
              <a:rPr lang="en-US" altLang="zh-TW" sz="2800" dirty="0">
                <a:ea typeface="新細明體" pitchFamily="18" charset="-120"/>
              </a:rPr>
              <a:t> O(</a:t>
            </a:r>
            <a:r>
              <a:rPr lang="en-US" altLang="zh-TW" sz="2800" i="1" dirty="0">
                <a:ea typeface="新細明體" pitchFamily="18" charset="-120"/>
              </a:rPr>
              <a:t>n</a:t>
            </a:r>
            <a:r>
              <a:rPr lang="en-US" altLang="zh-TW" sz="2800" i="1" baseline="30000" dirty="0">
                <a:ea typeface="新細明體" pitchFamily="18" charset="-120"/>
              </a:rPr>
              <a:t>2</a:t>
            </a:r>
            <a:r>
              <a:rPr lang="en-US" altLang="zh-TW" sz="2800" i="1" dirty="0">
                <a:ea typeface="新細明體" pitchFamily="18" charset="-120"/>
              </a:rPr>
              <a:t>)</a:t>
            </a:r>
            <a:endParaRPr lang="en-US" altLang="zh-TW" sz="2800" dirty="0">
              <a:ea typeface="新細明體" pitchFamily="18" charset="-120"/>
            </a:endParaRPr>
          </a:p>
          <a:p>
            <a:pPr lvl="1" eaLnBrk="1" hangingPunct="1">
              <a:buFontTx/>
              <a:buNone/>
            </a:pPr>
            <a:r>
              <a:rPr lang="en-US" altLang="zh-TW" sz="2800" dirty="0">
                <a:ea typeface="新細明體" pitchFamily="18" charset="-120"/>
              </a:rPr>
              <a:t>2</a:t>
            </a:r>
            <a:r>
              <a:rPr lang="en-US" altLang="zh-TW" sz="2800" i="1" dirty="0">
                <a:ea typeface="新細明體" pitchFamily="18" charset="-120"/>
              </a:rPr>
              <a:t>n</a:t>
            </a:r>
            <a:r>
              <a:rPr lang="en-US" altLang="zh-TW" sz="2800" i="1" baseline="30000" dirty="0">
                <a:ea typeface="新細明體" pitchFamily="18" charset="-120"/>
              </a:rPr>
              <a:t>2 </a:t>
            </a:r>
            <a:r>
              <a:rPr lang="en-US" altLang="zh-TW" sz="2800" dirty="0">
                <a:ea typeface="新細明體" pitchFamily="18" charset="-120"/>
              </a:rPr>
              <a:t>+ 3</a:t>
            </a:r>
            <a:r>
              <a:rPr lang="en-US" altLang="zh-TW" sz="2800" i="1" dirty="0">
                <a:ea typeface="新細明體" pitchFamily="18" charset="-120"/>
              </a:rPr>
              <a:t>n +1 = </a:t>
            </a:r>
            <a:r>
              <a:rPr lang="en-US" altLang="zh-TW" sz="2800" dirty="0">
                <a:ea typeface="新細明體" pitchFamily="18" charset="-120"/>
              </a:rPr>
              <a:t>O(</a:t>
            </a:r>
            <a:r>
              <a:rPr lang="en-US" altLang="zh-TW" sz="2800" i="1" dirty="0">
                <a:ea typeface="新細明體" pitchFamily="18" charset="-120"/>
              </a:rPr>
              <a:t>n</a:t>
            </a:r>
            <a:r>
              <a:rPr lang="en-US" altLang="zh-TW" sz="2800" i="1" baseline="30000" dirty="0">
                <a:ea typeface="新細明體" pitchFamily="18" charset="-120"/>
              </a:rPr>
              <a:t>2</a:t>
            </a:r>
            <a:r>
              <a:rPr lang="en-US" altLang="zh-TW" sz="2800" i="1" dirty="0">
                <a:ea typeface="新細明體" pitchFamily="18" charset="-120"/>
              </a:rPr>
              <a:t>)</a:t>
            </a:r>
          </a:p>
          <a:p>
            <a:pPr lvl="1" eaLnBrk="1" hangingPunct="1">
              <a:buFontTx/>
              <a:buNone/>
            </a:pPr>
            <a:r>
              <a:rPr lang="en-US" altLang="zh-TW" sz="2800" i="1" dirty="0">
                <a:ea typeface="新細明體" pitchFamily="18" charset="-120"/>
              </a:rPr>
              <a:t>n</a:t>
            </a:r>
            <a:r>
              <a:rPr lang="en-US" altLang="zh-TW" sz="2800" baseline="30000" dirty="0">
                <a:ea typeface="新細明體" pitchFamily="18" charset="-120"/>
              </a:rPr>
              <a:t>1.1</a:t>
            </a:r>
            <a:r>
              <a:rPr lang="en-US" altLang="zh-TW" sz="2800" dirty="0">
                <a:ea typeface="新細明體" pitchFamily="18" charset="-120"/>
              </a:rPr>
              <a:t>+10000000000</a:t>
            </a:r>
            <a:r>
              <a:rPr lang="en-US" altLang="zh-TW" sz="2800" i="1" dirty="0">
                <a:ea typeface="新細明體" pitchFamily="18" charset="-120"/>
              </a:rPr>
              <a:t>n</a:t>
            </a:r>
            <a:r>
              <a:rPr lang="en-US" altLang="zh-TW" sz="2800" dirty="0">
                <a:ea typeface="新細明體" pitchFamily="18" charset="-120"/>
              </a:rPr>
              <a:t> is O(</a:t>
            </a:r>
            <a:r>
              <a:rPr lang="en-US" altLang="zh-TW" sz="2800" i="1" dirty="0">
                <a:ea typeface="新細明體" pitchFamily="18" charset="-120"/>
              </a:rPr>
              <a:t>n</a:t>
            </a:r>
            <a:r>
              <a:rPr lang="en-US" altLang="zh-TW" sz="2800" baseline="30000" dirty="0">
                <a:ea typeface="新細明體" pitchFamily="18" charset="-120"/>
              </a:rPr>
              <a:t>1.1</a:t>
            </a:r>
            <a:r>
              <a:rPr lang="en-US" altLang="zh-TW" sz="2800" dirty="0">
                <a:ea typeface="新細明體" pitchFamily="18" charset="-120"/>
              </a:rPr>
              <a:t>)</a:t>
            </a:r>
          </a:p>
          <a:p>
            <a:pPr lvl="1" eaLnBrk="1" hangingPunct="1">
              <a:buFontTx/>
              <a:buNone/>
            </a:pPr>
            <a:r>
              <a:rPr lang="en-US" altLang="zh-TW" sz="2800" i="1" dirty="0">
                <a:ea typeface="新細明體" pitchFamily="18" charset="-120"/>
              </a:rPr>
              <a:t>n</a:t>
            </a:r>
            <a:r>
              <a:rPr lang="en-US" altLang="zh-TW" sz="2800" baseline="30000" dirty="0">
                <a:ea typeface="新細明體" pitchFamily="18" charset="-120"/>
              </a:rPr>
              <a:t>1.1</a:t>
            </a:r>
            <a:r>
              <a:rPr lang="en-US" altLang="zh-TW" sz="2800" dirty="0">
                <a:ea typeface="新細明體" pitchFamily="18" charset="-120"/>
              </a:rPr>
              <a:t> = O(</a:t>
            </a:r>
            <a:r>
              <a:rPr lang="en-US" altLang="zh-TW" sz="2800" i="1" dirty="0">
                <a:ea typeface="新細明體" pitchFamily="18" charset="-120"/>
              </a:rPr>
              <a:t>n</a:t>
            </a:r>
            <a:r>
              <a:rPr lang="en-US" altLang="zh-TW" sz="2800" baseline="30000" dirty="0">
                <a:ea typeface="新細明體" pitchFamily="18" charset="-120"/>
              </a:rPr>
              <a:t>2</a:t>
            </a:r>
            <a:r>
              <a:rPr lang="en-US" altLang="zh-TW" sz="2800" dirty="0">
                <a:ea typeface="新細明體" pitchFamily="18" charset="-120"/>
              </a:rPr>
              <a:t>)</a:t>
            </a:r>
          </a:p>
          <a:p>
            <a:endParaRPr lang="en-US" dirty="0"/>
          </a:p>
        </p:txBody>
      </p:sp>
      <p:graphicFrame>
        <p:nvGraphicFramePr>
          <p:cNvPr id="4" name="Object 4">
            <a:extLst>
              <a:ext uri="{FF2B5EF4-FFF2-40B4-BE49-F238E27FC236}">
                <a16:creationId xmlns:a16="http://schemas.microsoft.com/office/drawing/2014/main" id="{EF2E31D9-A5E9-2747-8C68-878878C4CD06}"/>
              </a:ext>
            </a:extLst>
          </p:cNvPr>
          <p:cNvGraphicFramePr>
            <a:graphicFrameLocks noChangeAspect="1"/>
          </p:cNvGraphicFramePr>
          <p:nvPr>
            <p:extLst>
              <p:ext uri="{D42A27DB-BD31-4B8C-83A1-F6EECF244321}">
                <p14:modId xmlns:p14="http://schemas.microsoft.com/office/powerpoint/2010/main" val="4267404366"/>
              </p:ext>
            </p:extLst>
          </p:nvPr>
        </p:nvGraphicFramePr>
        <p:xfrm>
          <a:off x="6731000" y="3187700"/>
          <a:ext cx="4622800" cy="3301715"/>
        </p:xfrm>
        <a:graphic>
          <a:graphicData uri="http://schemas.openxmlformats.org/presentationml/2006/ole">
            <mc:AlternateContent xmlns:mc="http://schemas.openxmlformats.org/markup-compatibility/2006">
              <mc:Choice xmlns:v="urn:schemas-microsoft-com:vml" Requires="v">
                <p:oleObj name="Visio" r:id="rId3" imgW="3468014" imgH="2478024" progId="Visio.Drawing.11">
                  <p:embed/>
                </p:oleObj>
              </mc:Choice>
              <mc:Fallback>
                <p:oleObj name="Visio" r:id="rId3" imgW="3468014" imgH="2478024" progId="Visio.Drawing.11">
                  <p:embed/>
                  <p:pic>
                    <p:nvPicPr>
                      <p:cNvPr id="10" name="Object 4">
                        <a:extLst>
                          <a:ext uri="{FF2B5EF4-FFF2-40B4-BE49-F238E27FC236}">
                            <a16:creationId xmlns:a16="http://schemas.microsoft.com/office/drawing/2014/main" id="{1D189616-1308-A049-B6E3-AC66638E1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3187700"/>
                        <a:ext cx="4622800" cy="3301715"/>
                      </a:xfrm>
                      <a:prstGeom prst="rect">
                        <a:avLst/>
                      </a:prstGeom>
                      <a:noFill/>
                      <a:ln>
                        <a:noFill/>
                      </a:ln>
                      <a:effectLst/>
                    </p:spPr>
                  </p:pic>
                </p:oleObj>
              </mc:Fallback>
            </mc:AlternateContent>
          </a:graphicData>
        </a:graphic>
      </p:graphicFrame>
      <p:sp>
        <p:nvSpPr>
          <p:cNvPr id="5" name="Slide Number Placeholder 1">
            <a:extLst>
              <a:ext uri="{FF2B5EF4-FFF2-40B4-BE49-F238E27FC236}">
                <a16:creationId xmlns:a16="http://schemas.microsoft.com/office/drawing/2014/main" id="{06F83C63-31D3-EEE1-D233-22B57D9B736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a:p>
        </p:txBody>
      </p:sp>
    </p:spTree>
    <p:extLst>
      <p:ext uri="{BB962C8B-B14F-4D97-AF65-F5344CB8AC3E}">
        <p14:creationId xmlns:p14="http://schemas.microsoft.com/office/powerpoint/2010/main" val="99492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3032-BB21-C447-BBEF-FB070B2E5D1E}"/>
              </a:ext>
            </a:extLst>
          </p:cNvPr>
          <p:cNvSpPr>
            <a:spLocks noGrp="1"/>
          </p:cNvSpPr>
          <p:nvPr>
            <p:ph type="title"/>
          </p:nvPr>
        </p:nvSpPr>
        <p:spPr/>
        <p:txBody>
          <a:bodyPr/>
          <a:lstStyle/>
          <a:p>
            <a:r>
              <a:rPr lang="en-US" dirty="0"/>
              <a:t>Example: Big-Mod Complexity</a:t>
            </a:r>
          </a:p>
        </p:txBody>
      </p:sp>
      <p:sp>
        <p:nvSpPr>
          <p:cNvPr id="3" name="Content Placeholder 2">
            <a:extLst>
              <a:ext uri="{FF2B5EF4-FFF2-40B4-BE49-F238E27FC236}">
                <a16:creationId xmlns:a16="http://schemas.microsoft.com/office/drawing/2014/main" id="{30492EEB-8636-6744-8A6F-E9EC8DB42D25}"/>
              </a:ext>
            </a:extLst>
          </p:cNvPr>
          <p:cNvSpPr>
            <a:spLocks noGrp="1"/>
          </p:cNvSpPr>
          <p:nvPr>
            <p:ph idx="1"/>
          </p:nvPr>
        </p:nvSpPr>
        <p:spPr>
          <a:xfrm>
            <a:off x="838200" y="1466849"/>
            <a:ext cx="10515600" cy="5130801"/>
          </a:xfrm>
        </p:spPr>
        <p:txBody>
          <a:bodyPr>
            <a:normAutofit/>
          </a:bodyPr>
          <a:lstStyle/>
          <a:p>
            <a:pPr>
              <a:defRPr/>
            </a:pPr>
            <a:r>
              <a:rPr lang="en-US" altLang="zh-TW" dirty="0"/>
              <a:t>Compute a</a:t>
            </a:r>
            <a:r>
              <a:rPr lang="en-US" altLang="zh-TW" baseline="30000" dirty="0"/>
              <a:t>b</a:t>
            </a:r>
            <a:r>
              <a:rPr lang="en-US" altLang="zh-TW" dirty="0"/>
              <a:t> mod c (b is as large as 2147483647)</a:t>
            </a:r>
          </a:p>
          <a:p>
            <a:pPr>
              <a:defRPr/>
            </a:pPr>
            <a:r>
              <a:rPr lang="en-US" altLang="zh-TW" dirty="0"/>
              <a:t>Naïve method</a:t>
            </a:r>
          </a:p>
          <a:p>
            <a:pPr lvl="1">
              <a:buNone/>
              <a:defRPr/>
            </a:pPr>
            <a:r>
              <a:rPr lang="en-US" altLang="zh-TW" dirty="0"/>
              <a:t>for(</a:t>
            </a:r>
            <a:r>
              <a:rPr lang="en-US" altLang="zh-TW" dirty="0" err="1"/>
              <a:t>i</a:t>
            </a:r>
            <a:r>
              <a:rPr lang="en-US" altLang="zh-TW" dirty="0"/>
              <a:t>=1, j=1; </a:t>
            </a:r>
            <a:r>
              <a:rPr lang="en-US" altLang="zh-TW" dirty="0" err="1"/>
              <a:t>i</a:t>
            </a:r>
            <a:r>
              <a:rPr lang="en-US" altLang="zh-TW" dirty="0"/>
              <a:t>&lt;=b; </a:t>
            </a:r>
            <a:r>
              <a:rPr lang="en-US" altLang="zh-TW" dirty="0" err="1"/>
              <a:t>i</a:t>
            </a:r>
            <a:r>
              <a:rPr lang="en-US" altLang="zh-TW" dirty="0"/>
              <a:t>++)</a:t>
            </a:r>
          </a:p>
          <a:p>
            <a:pPr lvl="1">
              <a:buNone/>
              <a:defRPr/>
            </a:pPr>
            <a:r>
              <a:rPr lang="en-US" altLang="zh-TW" dirty="0"/>
              <a:t>		j = (j*a)%c;</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16 iterations</a:t>
            </a:r>
          </a:p>
          <a:p>
            <a:pPr>
              <a:defRPr/>
            </a:pPr>
            <a:r>
              <a:rPr lang="en-US" altLang="zh-TW" dirty="0"/>
              <a:t>Refined solution</a:t>
            </a:r>
          </a:p>
          <a:p>
            <a:pPr lvl="1"/>
            <a:r>
              <a:rPr lang="en-US" altLang="zh-TW" dirty="0">
                <a:solidFill>
                  <a:schemeClr val="accent5">
                    <a:lumMod val="75000"/>
                  </a:schemeClr>
                </a:solidFill>
              </a:rPr>
              <a:t>2</a:t>
            </a:r>
            <a:r>
              <a:rPr lang="en-US" altLang="zh-TW" baseline="30000" dirty="0">
                <a:solidFill>
                  <a:schemeClr val="accent5">
                    <a:lumMod val="75000"/>
                  </a:schemeClr>
                </a:solidFill>
              </a:rPr>
              <a:t>16</a:t>
            </a:r>
            <a:r>
              <a:rPr lang="en-US" altLang="zh-TW" dirty="0">
                <a:solidFill>
                  <a:schemeClr val="accent5">
                    <a:lumMod val="75000"/>
                  </a:schemeClr>
                </a:solidFill>
              </a:rPr>
              <a:t> = ( 2</a:t>
            </a:r>
            <a:r>
              <a:rPr lang="en-US" altLang="zh-TW" baseline="30000" dirty="0">
                <a:solidFill>
                  <a:schemeClr val="accent5">
                    <a:lumMod val="75000"/>
                  </a:schemeClr>
                </a:solidFill>
              </a:rPr>
              <a:t>8</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iteration</a:t>
            </a:r>
          </a:p>
          <a:p>
            <a:pPr lvl="1"/>
            <a:r>
              <a:rPr lang="en-US" altLang="zh-TW" dirty="0">
                <a:solidFill>
                  <a:schemeClr val="accent5">
                    <a:lumMod val="75000"/>
                  </a:schemeClr>
                </a:solidFill>
              </a:rPr>
              <a:t>2</a:t>
            </a:r>
            <a:r>
              <a:rPr lang="en-US" altLang="zh-TW" baseline="30000" dirty="0">
                <a:solidFill>
                  <a:schemeClr val="accent5">
                    <a:lumMod val="75000"/>
                  </a:schemeClr>
                </a:solidFill>
              </a:rPr>
              <a:t>8</a:t>
            </a:r>
            <a:r>
              <a:rPr lang="en-US" altLang="zh-TW" dirty="0">
                <a:solidFill>
                  <a:schemeClr val="accent5">
                    <a:lumMod val="75000"/>
                  </a:schemeClr>
                </a:solidFill>
              </a:rPr>
              <a:t>  = ( 2</a:t>
            </a:r>
            <a:r>
              <a:rPr lang="en-US" altLang="zh-TW" baseline="30000" dirty="0">
                <a:solidFill>
                  <a:schemeClr val="accent5">
                    <a:lumMod val="75000"/>
                  </a:schemeClr>
                </a:solidFill>
              </a:rPr>
              <a:t>4</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iteration</a:t>
            </a:r>
          </a:p>
          <a:p>
            <a:pPr lvl="1"/>
            <a:r>
              <a:rPr lang="en-US" altLang="zh-TW" dirty="0">
                <a:solidFill>
                  <a:schemeClr val="accent5">
                    <a:lumMod val="75000"/>
                  </a:schemeClr>
                </a:solidFill>
              </a:rPr>
              <a:t>2</a:t>
            </a:r>
            <a:r>
              <a:rPr lang="en-US" altLang="zh-TW" baseline="30000" dirty="0">
                <a:solidFill>
                  <a:schemeClr val="accent5">
                    <a:lumMod val="75000"/>
                  </a:schemeClr>
                </a:solidFill>
              </a:rPr>
              <a:t>4</a:t>
            </a:r>
            <a:r>
              <a:rPr lang="en-US" altLang="zh-TW" dirty="0">
                <a:solidFill>
                  <a:schemeClr val="accent5">
                    <a:lumMod val="75000"/>
                  </a:schemeClr>
                </a:solidFill>
              </a:rPr>
              <a:t>  = ( 2</a:t>
            </a:r>
            <a:r>
              <a:rPr lang="en-US" altLang="zh-TW" baseline="30000" dirty="0">
                <a:solidFill>
                  <a:schemeClr val="accent5">
                    <a:lumMod val="75000"/>
                  </a:schemeClr>
                </a:solidFill>
              </a:rPr>
              <a:t>2</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iteration</a:t>
            </a:r>
          </a:p>
          <a:p>
            <a:pPr lvl="1"/>
            <a:r>
              <a:rPr lang="en-US" altLang="zh-TW" dirty="0">
                <a:solidFill>
                  <a:schemeClr val="accent5">
                    <a:lumMod val="75000"/>
                  </a:schemeClr>
                </a:solidFill>
              </a:rPr>
              <a:t>2</a:t>
            </a:r>
            <a:r>
              <a:rPr lang="en-US" altLang="zh-TW" baseline="30000" dirty="0">
                <a:solidFill>
                  <a:schemeClr val="accent5">
                    <a:lumMod val="75000"/>
                  </a:schemeClr>
                </a:solidFill>
              </a:rPr>
              <a:t>2</a:t>
            </a:r>
            <a:r>
              <a:rPr lang="en-US" altLang="zh-TW" dirty="0">
                <a:solidFill>
                  <a:schemeClr val="accent5">
                    <a:lumMod val="75000"/>
                  </a:schemeClr>
                </a:solidFill>
              </a:rPr>
              <a:t>  = ( 2</a:t>
            </a:r>
            <a:r>
              <a:rPr lang="en-US" altLang="zh-TW" baseline="30000" dirty="0">
                <a:solidFill>
                  <a:schemeClr val="accent5">
                    <a:lumMod val="75000"/>
                  </a:schemeClr>
                </a:solidFill>
              </a:rPr>
              <a:t>1</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iteration</a:t>
            </a:r>
          </a:p>
          <a:p>
            <a:pPr lvl="1"/>
            <a:r>
              <a:rPr lang="en-US" altLang="zh-TW" dirty="0">
                <a:solidFill>
                  <a:schemeClr val="accent5">
                    <a:lumMod val="75000"/>
                  </a:schemeClr>
                </a:solidFill>
              </a:rPr>
              <a:t>2</a:t>
            </a:r>
            <a:r>
              <a:rPr lang="en-US" altLang="zh-TW" baseline="30000" dirty="0">
                <a:solidFill>
                  <a:schemeClr val="accent5">
                    <a:lumMod val="75000"/>
                  </a:schemeClr>
                </a:solidFill>
              </a:rPr>
              <a:t>1</a:t>
            </a:r>
            <a:r>
              <a:rPr lang="en-US" altLang="zh-TW" dirty="0">
                <a:solidFill>
                  <a:schemeClr val="accent5">
                    <a:lumMod val="75000"/>
                  </a:schemeClr>
                </a:solidFill>
              </a:rPr>
              <a:t>  = ( 2</a:t>
            </a:r>
            <a:r>
              <a:rPr lang="en-US" altLang="zh-TW" baseline="30000" dirty="0">
                <a:solidFill>
                  <a:schemeClr val="accent5">
                    <a:lumMod val="75000"/>
                  </a:schemeClr>
                </a:solidFill>
              </a:rPr>
              <a:t>0</a:t>
            </a:r>
            <a:r>
              <a:rPr lang="en-US" altLang="zh-TW" dirty="0">
                <a:solidFill>
                  <a:schemeClr val="accent5">
                    <a:lumMod val="75000"/>
                  </a:schemeClr>
                </a:solidFill>
              </a:rPr>
              <a:t> ) 	total 1 iteration</a:t>
            </a:r>
          </a:p>
        </p:txBody>
      </p:sp>
      <p:sp>
        <p:nvSpPr>
          <p:cNvPr id="4" name="Rounded Rectangle 3">
            <a:extLst>
              <a:ext uri="{FF2B5EF4-FFF2-40B4-BE49-F238E27FC236}">
                <a16:creationId xmlns:a16="http://schemas.microsoft.com/office/drawing/2014/main" id="{05E4C0DC-ADD5-5B43-BED3-FB5325252923}"/>
              </a:ext>
            </a:extLst>
          </p:cNvPr>
          <p:cNvSpPr/>
          <p:nvPr/>
        </p:nvSpPr>
        <p:spPr>
          <a:xfrm>
            <a:off x="7378700" y="4032249"/>
            <a:ext cx="3975100" cy="22352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What is the space and time complexities for each method in terms of big-O notation?</a:t>
            </a:r>
          </a:p>
        </p:txBody>
      </p:sp>
      <p:sp>
        <p:nvSpPr>
          <p:cNvPr id="5" name="Slide Number Placeholder 1">
            <a:extLst>
              <a:ext uri="{FF2B5EF4-FFF2-40B4-BE49-F238E27FC236}">
                <a16:creationId xmlns:a16="http://schemas.microsoft.com/office/drawing/2014/main" id="{61ECED42-BFFE-A8C1-613B-48B76C52DF4A}"/>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a:p>
        </p:txBody>
      </p:sp>
    </p:spTree>
    <p:extLst>
      <p:ext uri="{BB962C8B-B14F-4D97-AF65-F5344CB8AC3E}">
        <p14:creationId xmlns:p14="http://schemas.microsoft.com/office/powerpoint/2010/main" val="138505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770B-527B-8743-BB81-FE885EB2BFF3}"/>
              </a:ext>
            </a:extLst>
          </p:cNvPr>
          <p:cNvSpPr>
            <a:spLocks noGrp="1"/>
          </p:cNvSpPr>
          <p:nvPr>
            <p:ph type="title"/>
          </p:nvPr>
        </p:nvSpPr>
        <p:spPr/>
        <p:txBody>
          <a:bodyPr/>
          <a:lstStyle/>
          <a:p>
            <a:r>
              <a:rPr lang="en-US" dirty="0"/>
              <a:t>Example: Selection Sort</a:t>
            </a:r>
          </a:p>
        </p:txBody>
      </p:sp>
      <p:sp>
        <p:nvSpPr>
          <p:cNvPr id="3" name="Content Placeholder 2">
            <a:extLst>
              <a:ext uri="{FF2B5EF4-FFF2-40B4-BE49-F238E27FC236}">
                <a16:creationId xmlns:a16="http://schemas.microsoft.com/office/drawing/2014/main" id="{40A5D449-BAA9-3B46-8DBA-60F7A5EB81F0}"/>
              </a:ext>
            </a:extLst>
          </p:cNvPr>
          <p:cNvSpPr>
            <a:spLocks noGrp="1"/>
          </p:cNvSpPr>
          <p:nvPr>
            <p:ph idx="1"/>
          </p:nvPr>
        </p:nvSpPr>
        <p:spPr/>
        <p:txBody>
          <a:bodyPr/>
          <a:lstStyle/>
          <a:p>
            <a:pPr eaLnBrk="1" hangingPunct="1"/>
            <a:r>
              <a:rPr lang="en-US" altLang="zh-TW" dirty="0">
                <a:ea typeface="新細明體" pitchFamily="18" charset="-120"/>
              </a:rPr>
              <a:t>Input: An array of n numbers D[1]…D[n]</a:t>
            </a:r>
          </a:p>
          <a:p>
            <a:pPr eaLnBrk="1" hangingPunct="1"/>
            <a:r>
              <a:rPr lang="en-US" altLang="zh-TW" dirty="0">
                <a:ea typeface="新細明體" pitchFamily="18" charset="-120"/>
              </a:rPr>
              <a:t>Output: An array of n numbers E[1]…E[n] such that </a:t>
            </a:r>
          </a:p>
          <a:p>
            <a:pPr marL="0" indent="0" eaLnBrk="1" hangingPunct="1">
              <a:buNone/>
            </a:pPr>
            <a:r>
              <a:rPr lang="en-US" altLang="zh-TW" dirty="0">
                <a:ea typeface="新細明體" pitchFamily="18" charset="-120"/>
              </a:rPr>
              <a:t>  E[1]     E[2]     …     E[n]</a:t>
            </a:r>
          </a:p>
          <a:p>
            <a:pPr eaLnBrk="1" hangingPunct="1"/>
            <a:r>
              <a:rPr lang="en-US" altLang="zh-TW" dirty="0">
                <a:ea typeface="新細明體" pitchFamily="18" charset="-120"/>
              </a:rPr>
              <a:t>Algorithm:</a:t>
            </a:r>
          </a:p>
          <a:p>
            <a:pPr lvl="1" eaLnBrk="1" hangingPunct="1">
              <a:buFontTx/>
              <a:buNone/>
            </a:pPr>
            <a:r>
              <a:rPr lang="en-US" altLang="zh-TW" dirty="0">
                <a:ea typeface="新細明體" pitchFamily="18" charset="-120"/>
              </a:rPr>
              <a:t>For </a:t>
            </a:r>
            <a:r>
              <a:rPr lang="en-US" altLang="zh-TW" dirty="0" err="1">
                <a:ea typeface="新細明體" pitchFamily="18" charset="-120"/>
              </a:rPr>
              <a:t>i</a:t>
            </a:r>
            <a:r>
              <a:rPr lang="en-US" altLang="zh-TW" dirty="0">
                <a:ea typeface="新細明體" pitchFamily="18" charset="-120"/>
              </a:rPr>
              <a:t> from 1 to n do</a:t>
            </a:r>
          </a:p>
          <a:p>
            <a:pPr lvl="1" eaLnBrk="1" hangingPunct="1">
              <a:buFontTx/>
              <a:buNone/>
            </a:pPr>
            <a:r>
              <a:rPr lang="en-US" altLang="zh-TW" dirty="0">
                <a:ea typeface="新細明體" pitchFamily="18" charset="-120"/>
              </a:rPr>
              <a:t>   Select the largest remaining number from D[1..n]</a:t>
            </a:r>
          </a:p>
          <a:p>
            <a:pPr lvl="1" eaLnBrk="1" hangingPunct="1">
              <a:buFontTx/>
              <a:buNone/>
            </a:pPr>
            <a:r>
              <a:rPr lang="en-US" altLang="zh-TW" dirty="0">
                <a:ea typeface="新細明體" pitchFamily="18" charset="-120"/>
              </a:rPr>
              <a:t>   Put that number into E[</a:t>
            </a:r>
            <a:r>
              <a:rPr lang="en-US" altLang="zh-TW" dirty="0" err="1">
                <a:ea typeface="新細明體" pitchFamily="18" charset="-120"/>
              </a:rPr>
              <a:t>i</a:t>
            </a:r>
            <a:r>
              <a:rPr lang="en-US" altLang="zh-TW" dirty="0">
                <a:ea typeface="新細明體" pitchFamily="18" charset="-120"/>
              </a:rPr>
              <a:t>]</a:t>
            </a:r>
          </a:p>
          <a:p>
            <a:endParaRPr lang="en-US" dirty="0"/>
          </a:p>
        </p:txBody>
      </p:sp>
      <p:graphicFrame>
        <p:nvGraphicFramePr>
          <p:cNvPr id="4" name="Object 4">
            <a:extLst>
              <a:ext uri="{FF2B5EF4-FFF2-40B4-BE49-F238E27FC236}">
                <a16:creationId xmlns:a16="http://schemas.microsoft.com/office/drawing/2014/main" id="{7E60F943-2356-BC45-86D3-5F4F2A921B6B}"/>
              </a:ext>
            </a:extLst>
          </p:cNvPr>
          <p:cNvGraphicFramePr>
            <a:graphicFrameLocks noChangeAspect="1"/>
          </p:cNvGraphicFramePr>
          <p:nvPr>
            <p:extLst>
              <p:ext uri="{D42A27DB-BD31-4B8C-83A1-F6EECF244321}">
                <p14:modId xmlns:p14="http://schemas.microsoft.com/office/powerpoint/2010/main" val="2161230772"/>
              </p:ext>
            </p:extLst>
          </p:nvPr>
        </p:nvGraphicFramePr>
        <p:xfrm>
          <a:off x="1778000" y="2540000"/>
          <a:ext cx="533400" cy="355600"/>
        </p:xfrm>
        <a:graphic>
          <a:graphicData uri="http://schemas.openxmlformats.org/presentationml/2006/ole">
            <mc:AlternateContent xmlns:mc="http://schemas.openxmlformats.org/markup-compatibility/2006">
              <mc:Choice xmlns:v="urn:schemas-microsoft-com:vml" Requires="v">
                <p:oleObj name="方程式" r:id="rId3" imgW="126835" imgH="152202" progId="Equation.3">
                  <p:embed/>
                </p:oleObj>
              </mc:Choice>
              <mc:Fallback>
                <p:oleObj name="方程式" r:id="rId3" imgW="126835" imgH="152202" progId="Equation.3">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2540000"/>
                        <a:ext cx="533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EE2CD9B2-1D08-524A-ABC7-D923F6ACF57D}"/>
              </a:ext>
            </a:extLst>
          </p:cNvPr>
          <p:cNvGraphicFramePr>
            <a:graphicFrameLocks noChangeAspect="1"/>
          </p:cNvGraphicFramePr>
          <p:nvPr>
            <p:extLst>
              <p:ext uri="{D42A27DB-BD31-4B8C-83A1-F6EECF244321}">
                <p14:modId xmlns:p14="http://schemas.microsoft.com/office/powerpoint/2010/main" val="678154942"/>
              </p:ext>
            </p:extLst>
          </p:nvPr>
        </p:nvGraphicFramePr>
        <p:xfrm>
          <a:off x="2844800" y="2540000"/>
          <a:ext cx="533400" cy="355600"/>
        </p:xfrm>
        <a:graphic>
          <a:graphicData uri="http://schemas.openxmlformats.org/presentationml/2006/ole">
            <mc:AlternateContent xmlns:mc="http://schemas.openxmlformats.org/markup-compatibility/2006">
              <mc:Choice xmlns:v="urn:schemas-microsoft-com:vml" Requires="v">
                <p:oleObj name="方程式" r:id="rId5" imgW="126835" imgH="152202" progId="Equation.3">
                  <p:embed/>
                </p:oleObj>
              </mc:Choice>
              <mc:Fallback>
                <p:oleObj name="方程式" r:id="rId5" imgW="126835" imgH="152202" progId="Equation.3">
                  <p:embed/>
                  <p:pic>
                    <p:nvPicPr>
                      <p:cNvPr id="614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2540000"/>
                        <a:ext cx="533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2C5C854A-82AD-9A4B-B6F3-38B4A2FDED72}"/>
              </a:ext>
            </a:extLst>
          </p:cNvPr>
          <p:cNvGraphicFramePr>
            <a:graphicFrameLocks noChangeAspect="1"/>
          </p:cNvGraphicFramePr>
          <p:nvPr>
            <p:extLst>
              <p:ext uri="{D42A27DB-BD31-4B8C-83A1-F6EECF244321}">
                <p14:modId xmlns:p14="http://schemas.microsoft.com/office/powerpoint/2010/main" val="2096720593"/>
              </p:ext>
            </p:extLst>
          </p:nvPr>
        </p:nvGraphicFramePr>
        <p:xfrm>
          <a:off x="3721100" y="2540000"/>
          <a:ext cx="533400" cy="355600"/>
        </p:xfrm>
        <a:graphic>
          <a:graphicData uri="http://schemas.openxmlformats.org/presentationml/2006/ole">
            <mc:AlternateContent xmlns:mc="http://schemas.openxmlformats.org/markup-compatibility/2006">
              <mc:Choice xmlns:v="urn:schemas-microsoft-com:vml" Requires="v">
                <p:oleObj name="方程式" r:id="rId6" imgW="126835" imgH="152202" progId="Equation.3">
                  <p:embed/>
                </p:oleObj>
              </mc:Choice>
              <mc:Fallback>
                <p:oleObj name="方程式" r:id="rId6" imgW="126835" imgH="152202" progId="Equation.3">
                  <p:embed/>
                  <p:pic>
                    <p:nvPicPr>
                      <p:cNvPr id="61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2540000"/>
                        <a:ext cx="533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ounded Rectangle 6">
            <a:extLst>
              <a:ext uri="{FF2B5EF4-FFF2-40B4-BE49-F238E27FC236}">
                <a16:creationId xmlns:a16="http://schemas.microsoft.com/office/drawing/2014/main" id="{0079B488-B534-2A44-AD57-CDE2B21D7495}"/>
              </a:ext>
            </a:extLst>
          </p:cNvPr>
          <p:cNvSpPr/>
          <p:nvPr/>
        </p:nvSpPr>
        <p:spPr>
          <a:xfrm>
            <a:off x="7378700" y="4432300"/>
            <a:ext cx="3975100" cy="173196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anose="020B0604020202020204" pitchFamily="34" charset="0"/>
                <a:cs typeface="Arial" panose="020B0604020202020204" pitchFamily="34" charset="0"/>
              </a:rPr>
              <a:t>What is the space and time complexities for each method in terms of big-O notation?</a:t>
            </a:r>
          </a:p>
        </p:txBody>
      </p:sp>
      <p:sp>
        <p:nvSpPr>
          <p:cNvPr id="8" name="Slide Number Placeholder 1">
            <a:extLst>
              <a:ext uri="{FF2B5EF4-FFF2-40B4-BE49-F238E27FC236}">
                <a16:creationId xmlns:a16="http://schemas.microsoft.com/office/drawing/2014/main" id="{C6234A4A-AC92-E898-1690-64FC692409E3}"/>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a:p>
        </p:txBody>
      </p:sp>
    </p:spTree>
    <p:extLst>
      <p:ext uri="{BB962C8B-B14F-4D97-AF65-F5344CB8AC3E}">
        <p14:creationId xmlns:p14="http://schemas.microsoft.com/office/powerpoint/2010/main" val="409207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20E1-7CFC-9E4C-A33F-99859A1C10C5}"/>
              </a:ext>
            </a:extLst>
          </p:cNvPr>
          <p:cNvSpPr>
            <a:spLocks noGrp="1"/>
          </p:cNvSpPr>
          <p:nvPr>
            <p:ph type="title"/>
          </p:nvPr>
        </p:nvSpPr>
        <p:spPr/>
        <p:txBody>
          <a:bodyPr/>
          <a:lstStyle/>
          <a:p>
            <a:r>
              <a:rPr lang="en-US" dirty="0"/>
              <a:t>Time Complexity of Sorting Algorithms</a:t>
            </a:r>
          </a:p>
        </p:txBody>
      </p:sp>
      <p:pic>
        <p:nvPicPr>
          <p:cNvPr id="4" name="圖片 5">
            <a:extLst>
              <a:ext uri="{FF2B5EF4-FFF2-40B4-BE49-F238E27FC236}">
                <a16:creationId xmlns:a16="http://schemas.microsoft.com/office/drawing/2014/main" id="{DCC1FF76-D294-F243-B62C-7CB62830EF12}"/>
              </a:ext>
            </a:extLst>
          </p:cNvPr>
          <p:cNvPicPr>
            <a:picLocks noChangeAspect="1"/>
          </p:cNvPicPr>
          <p:nvPr/>
        </p:nvPicPr>
        <p:blipFill>
          <a:blip r:embed="rId3"/>
          <a:stretch>
            <a:fillRect/>
          </a:stretch>
        </p:blipFill>
        <p:spPr>
          <a:xfrm>
            <a:off x="660400" y="1402468"/>
            <a:ext cx="7302500" cy="5195182"/>
          </a:xfrm>
          <a:prstGeom prst="rect">
            <a:avLst/>
          </a:prstGeom>
        </p:spPr>
      </p:pic>
      <p:pic>
        <p:nvPicPr>
          <p:cNvPr id="6" name="Picture 5">
            <a:extLst>
              <a:ext uri="{FF2B5EF4-FFF2-40B4-BE49-F238E27FC236}">
                <a16:creationId xmlns:a16="http://schemas.microsoft.com/office/drawing/2014/main" id="{C47FE050-393B-4A4C-968C-B69CE4B3D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948" y="2257425"/>
            <a:ext cx="3389852" cy="1936750"/>
          </a:xfrm>
          <a:prstGeom prst="rect">
            <a:avLst/>
          </a:prstGeom>
        </p:spPr>
      </p:pic>
      <p:sp>
        <p:nvSpPr>
          <p:cNvPr id="7" name="TextBox 6">
            <a:extLst>
              <a:ext uri="{FF2B5EF4-FFF2-40B4-BE49-F238E27FC236}">
                <a16:creationId xmlns:a16="http://schemas.microsoft.com/office/drawing/2014/main" id="{A3CB00AD-60CB-E145-8E04-85CEB258D947}"/>
              </a:ext>
            </a:extLst>
          </p:cNvPr>
          <p:cNvSpPr txBox="1"/>
          <p:nvPr/>
        </p:nvSpPr>
        <p:spPr>
          <a:xfrm>
            <a:off x="7962900" y="4324816"/>
            <a:ext cx="3390900" cy="1477328"/>
          </a:xfrm>
          <a:prstGeom prst="rect">
            <a:avLst/>
          </a:prstGeom>
          <a:noFill/>
        </p:spPr>
        <p:txBody>
          <a:bodyPr wrap="square" rtlCol="0">
            <a:spAutoFit/>
          </a:bodyPr>
          <a:lstStyle/>
          <a:p>
            <a:r>
              <a:rPr lang="en-US" dirty="0"/>
              <a:t>Andrei </a:t>
            </a:r>
            <a:r>
              <a:rPr lang="en-US" dirty="0" err="1"/>
              <a:t>Alexandrescu</a:t>
            </a:r>
            <a:r>
              <a:rPr lang="en-US" dirty="0"/>
              <a:t>, “Speed is Found in Minds of People,” </a:t>
            </a:r>
            <a:r>
              <a:rPr lang="en-US" dirty="0" err="1"/>
              <a:t>CppCon</a:t>
            </a:r>
            <a:r>
              <a:rPr lang="en-US" dirty="0"/>
              <a:t> 2019 (</a:t>
            </a:r>
            <a:r>
              <a:rPr lang="en-US" dirty="0">
                <a:hlinkClick r:id="rId5"/>
              </a:rPr>
              <a:t>https://www.youtube.com/watch?v=FJJTYQYB1JQ</a:t>
            </a:r>
            <a:r>
              <a:rPr lang="en-US" dirty="0"/>
              <a:t>)</a:t>
            </a:r>
          </a:p>
        </p:txBody>
      </p:sp>
      <p:sp>
        <p:nvSpPr>
          <p:cNvPr id="3" name="Slide Number Placeholder 1">
            <a:extLst>
              <a:ext uri="{FF2B5EF4-FFF2-40B4-BE49-F238E27FC236}">
                <a16:creationId xmlns:a16="http://schemas.microsoft.com/office/drawing/2014/main" id="{20750059-9084-3DF3-2088-D525AC15DA0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a:p>
        </p:txBody>
      </p:sp>
    </p:spTree>
    <p:extLst>
      <p:ext uri="{BB962C8B-B14F-4D97-AF65-F5344CB8AC3E}">
        <p14:creationId xmlns:p14="http://schemas.microsoft.com/office/powerpoint/2010/main" val="1763065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3DE-6105-1A48-9247-1ADA1AB7D202}"/>
              </a:ext>
            </a:extLst>
          </p:cNvPr>
          <p:cNvSpPr>
            <a:spLocks noGrp="1"/>
          </p:cNvSpPr>
          <p:nvPr>
            <p:ph type="title"/>
          </p:nvPr>
        </p:nvSpPr>
        <p:spPr/>
        <p:txBody>
          <a:bodyPr/>
          <a:lstStyle/>
          <a:p>
            <a:r>
              <a:rPr lang="en-US" dirty="0"/>
              <a:t>Empirical Analysis</a:t>
            </a:r>
          </a:p>
        </p:txBody>
      </p:sp>
      <p:sp>
        <p:nvSpPr>
          <p:cNvPr id="3" name="Content Placeholder 2">
            <a:extLst>
              <a:ext uri="{FF2B5EF4-FFF2-40B4-BE49-F238E27FC236}">
                <a16:creationId xmlns:a16="http://schemas.microsoft.com/office/drawing/2014/main" id="{CD1A46D5-A0F6-5144-A118-A6B431D99DE0}"/>
              </a:ext>
            </a:extLst>
          </p:cNvPr>
          <p:cNvSpPr>
            <a:spLocks noGrp="1"/>
          </p:cNvSpPr>
          <p:nvPr>
            <p:ph idx="1"/>
          </p:nvPr>
        </p:nvSpPr>
        <p:spPr/>
        <p:txBody>
          <a:bodyPr>
            <a:normAutofit/>
          </a:bodyPr>
          <a:lstStyle/>
          <a:p>
            <a:r>
              <a:rPr lang="en-US" altLang="zh-TW" b="1" dirty="0"/>
              <a:t>On modern computers (e.g., Intel i5/i7 2.5-3.5GHz)</a:t>
            </a:r>
          </a:p>
          <a:p>
            <a:pPr lvl="1"/>
            <a:r>
              <a:rPr lang="en-US" altLang="zh-TW" sz="2600" dirty="0"/>
              <a:t>O(N) = 1000000 ~ 8000000 takes about </a:t>
            </a:r>
            <a:r>
              <a:rPr lang="en-US" altLang="zh-TW" sz="2600" u="sng" dirty="0"/>
              <a:t>1s</a:t>
            </a:r>
            <a:r>
              <a:rPr lang="en-US" altLang="zh-TW" sz="2600" dirty="0"/>
              <a:t> to finish</a:t>
            </a:r>
          </a:p>
          <a:p>
            <a:pPr lvl="1"/>
            <a:r>
              <a:rPr lang="en-US" altLang="zh-TW" sz="2600" i="1" dirty="0"/>
              <a:t>Generally true </a:t>
            </a:r>
            <a:r>
              <a:rPr lang="en-US" altLang="zh-TW" sz="2600" dirty="0"/>
              <a:t>on modern PCs</a:t>
            </a:r>
            <a:endParaRPr lang="en-US" altLang="zh-TW" b="1" dirty="0"/>
          </a:p>
          <a:p>
            <a:r>
              <a:rPr lang="en-US" altLang="zh-TW" b="1" dirty="0"/>
              <a:t>Big-O complexity for an input size N</a:t>
            </a:r>
          </a:p>
          <a:p>
            <a:pPr lvl="1"/>
            <a:r>
              <a:rPr lang="en-US" altLang="zh-TW" dirty="0"/>
              <a:t>O(N)</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 </a:t>
            </a:r>
            <a:r>
              <a:rPr lang="en-US" altLang="zh-TW" sz="2200" dirty="0" err="1"/>
              <a:t>some_constant_work</a:t>
            </a:r>
            <a:r>
              <a:rPr lang="en-US" altLang="zh-TW" sz="2200" dirty="0"/>
              <a:t>();</a:t>
            </a:r>
          </a:p>
          <a:p>
            <a:pPr lvl="1"/>
            <a:r>
              <a:rPr lang="en-US" altLang="zh-TW" dirty="0"/>
              <a:t>O(N</a:t>
            </a:r>
            <a:r>
              <a:rPr lang="en-US" altLang="zh-TW" baseline="30000" dirty="0"/>
              <a:t>2</a:t>
            </a:r>
            <a:r>
              <a:rPr lang="en-US" altLang="zh-TW" dirty="0"/>
              <a:t>)</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a:t>
            </a:r>
          </a:p>
          <a:p>
            <a:pPr lvl="3">
              <a:buNone/>
            </a:pPr>
            <a:r>
              <a:rPr lang="en-US" altLang="zh-TW" sz="2200" dirty="0"/>
              <a:t>for(int j=1; j&lt;=N; </a:t>
            </a:r>
            <a:r>
              <a:rPr lang="en-US" altLang="zh-TW" sz="2200" dirty="0" err="1"/>
              <a:t>j++</a:t>
            </a:r>
            <a:r>
              <a:rPr lang="en-US" altLang="zh-TW" sz="2200" dirty="0"/>
              <a:t>) </a:t>
            </a:r>
          </a:p>
          <a:p>
            <a:pPr lvl="3">
              <a:buNone/>
            </a:pPr>
            <a:r>
              <a:rPr lang="en-US" altLang="zh-TW" sz="2200" dirty="0"/>
              <a:t>    </a:t>
            </a:r>
            <a:r>
              <a:rPr lang="en-US" altLang="zh-TW" sz="2200" dirty="0" err="1"/>
              <a:t>some_constant_time_work</a:t>
            </a:r>
            <a:r>
              <a:rPr lang="en-US" altLang="zh-TW" sz="2200" dirty="0"/>
              <a:t>();</a:t>
            </a:r>
          </a:p>
          <a:p>
            <a:pPr lvl="1"/>
            <a:r>
              <a:rPr lang="en-US" altLang="zh-TW" dirty="0"/>
              <a:t> O(N</a:t>
            </a:r>
            <a:r>
              <a:rPr lang="en-US" altLang="zh-TW" baseline="30000" dirty="0"/>
              <a:t>3</a:t>
            </a:r>
            <a:r>
              <a:rPr lang="en-US" altLang="zh-TW" dirty="0"/>
              <a:t>), O(N</a:t>
            </a:r>
            <a:r>
              <a:rPr lang="en-US" altLang="zh-TW" baseline="30000" dirty="0"/>
              <a:t>4</a:t>
            </a:r>
            <a:r>
              <a:rPr lang="en-US" altLang="zh-TW" dirty="0"/>
              <a:t>)…</a:t>
            </a:r>
          </a:p>
        </p:txBody>
      </p:sp>
      <p:sp>
        <p:nvSpPr>
          <p:cNvPr id="4" name="Slide Number Placeholder 1">
            <a:extLst>
              <a:ext uri="{FF2B5EF4-FFF2-40B4-BE49-F238E27FC236}">
                <a16:creationId xmlns:a16="http://schemas.microsoft.com/office/drawing/2014/main" id="{E8FA7980-E6AA-4DB7-9347-83008C0EE643}"/>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a:p>
        </p:txBody>
      </p:sp>
      <p:sp>
        <p:nvSpPr>
          <p:cNvPr id="5" name="Rounded Rectangle 4">
            <a:extLst>
              <a:ext uri="{FF2B5EF4-FFF2-40B4-BE49-F238E27FC236}">
                <a16:creationId xmlns:a16="http://schemas.microsoft.com/office/drawing/2014/main" id="{AD3DE80E-58E6-7FD6-70AB-2BAFE22CFC6E}"/>
              </a:ext>
            </a:extLst>
          </p:cNvPr>
          <p:cNvSpPr/>
          <p:nvPr/>
        </p:nvSpPr>
        <p:spPr>
          <a:xfrm>
            <a:off x="7865616" y="3597243"/>
            <a:ext cx="3488184" cy="153405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How long does these loops take?</a:t>
            </a:r>
          </a:p>
        </p:txBody>
      </p:sp>
    </p:spTree>
    <p:extLst>
      <p:ext uri="{BB962C8B-B14F-4D97-AF65-F5344CB8AC3E}">
        <p14:creationId xmlns:p14="http://schemas.microsoft.com/office/powerpoint/2010/main" val="408775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3DE-6105-1A48-9247-1ADA1AB7D202}"/>
              </a:ext>
            </a:extLst>
          </p:cNvPr>
          <p:cNvSpPr>
            <a:spLocks noGrp="1"/>
          </p:cNvSpPr>
          <p:nvPr>
            <p:ph type="title"/>
          </p:nvPr>
        </p:nvSpPr>
        <p:spPr/>
        <p:txBody>
          <a:bodyPr/>
          <a:lstStyle/>
          <a:p>
            <a:r>
              <a:rPr lang="en-US" dirty="0"/>
              <a:t>Empirical Analysis (cont’d)</a:t>
            </a:r>
          </a:p>
        </p:txBody>
      </p:sp>
      <p:sp>
        <p:nvSpPr>
          <p:cNvPr id="3" name="Content Placeholder 2">
            <a:extLst>
              <a:ext uri="{FF2B5EF4-FFF2-40B4-BE49-F238E27FC236}">
                <a16:creationId xmlns:a16="http://schemas.microsoft.com/office/drawing/2014/main" id="{CD1A46D5-A0F6-5144-A118-A6B431D99DE0}"/>
              </a:ext>
            </a:extLst>
          </p:cNvPr>
          <p:cNvSpPr>
            <a:spLocks noGrp="1"/>
          </p:cNvSpPr>
          <p:nvPr>
            <p:ph idx="1"/>
          </p:nvPr>
        </p:nvSpPr>
        <p:spPr/>
        <p:txBody>
          <a:bodyPr/>
          <a:lstStyle/>
          <a:p>
            <a:r>
              <a:rPr lang="en-US" altLang="zh-TW" b="1" dirty="0"/>
              <a:t>A Problem with N = 1000, Time Limit = 1s</a:t>
            </a:r>
          </a:p>
          <a:p>
            <a:pPr lvl="1"/>
            <a:r>
              <a:rPr lang="en-US" altLang="zh-TW" dirty="0"/>
              <a:t>Could an O(N) algorithm pass the time limit constraint?</a:t>
            </a:r>
          </a:p>
          <a:p>
            <a:pPr lvl="1"/>
            <a:r>
              <a:rPr lang="en-US" altLang="zh-TW" dirty="0"/>
              <a:t>What about the O(</a:t>
            </a:r>
            <a:r>
              <a:rPr lang="en-US" altLang="zh-TW" dirty="0" err="1"/>
              <a:t>NlogN</a:t>
            </a:r>
            <a:r>
              <a:rPr lang="en-US" altLang="zh-TW" dirty="0"/>
              <a:t>)?</a:t>
            </a:r>
          </a:p>
          <a:p>
            <a:pPr lvl="1"/>
            <a:r>
              <a:rPr lang="en-US" altLang="zh-TW" dirty="0"/>
              <a:t>What about the O(N</a:t>
            </a:r>
            <a:r>
              <a:rPr lang="en-US" altLang="zh-TW" baseline="30000" dirty="0"/>
              <a:t>2</a:t>
            </a:r>
            <a:r>
              <a:rPr lang="en-US" altLang="zh-TW" dirty="0"/>
              <a:t>) ?</a:t>
            </a:r>
          </a:p>
          <a:p>
            <a:pPr lvl="1"/>
            <a:r>
              <a:rPr lang="en-US" altLang="zh-TW" dirty="0"/>
              <a:t>What about the O(N</a:t>
            </a:r>
            <a:r>
              <a:rPr lang="en-US" altLang="zh-TW" baseline="30000" dirty="0"/>
              <a:t>2</a:t>
            </a:r>
            <a:r>
              <a:rPr lang="en-US" altLang="zh-TW" dirty="0"/>
              <a:t> </a:t>
            </a:r>
            <a:r>
              <a:rPr lang="en-US" altLang="zh-TW" dirty="0" err="1"/>
              <a:t>logN</a:t>
            </a:r>
            <a:r>
              <a:rPr lang="en-US" altLang="zh-TW" dirty="0"/>
              <a:t>) ?</a:t>
            </a:r>
          </a:p>
          <a:p>
            <a:pPr lvl="1"/>
            <a:r>
              <a:rPr lang="en-US" altLang="zh-TW" dirty="0"/>
              <a:t>What about the O(1) time ?</a:t>
            </a:r>
          </a:p>
          <a:p>
            <a:r>
              <a:rPr lang="en-US" altLang="zh-TW" b="1" dirty="0"/>
              <a:t>A Problem with N = 1000000, Time Limit = 1s</a:t>
            </a:r>
          </a:p>
          <a:p>
            <a:pPr lvl="1"/>
            <a:r>
              <a:rPr lang="en-US" altLang="zh-TW" dirty="0"/>
              <a:t>Could an O(N) algorithm pass the time limit constraint?</a:t>
            </a:r>
          </a:p>
          <a:p>
            <a:pPr lvl="1"/>
            <a:r>
              <a:rPr lang="en-US" altLang="zh-TW" dirty="0"/>
              <a:t>What about the O(</a:t>
            </a:r>
            <a:r>
              <a:rPr lang="en-US" altLang="zh-TW" dirty="0" err="1"/>
              <a:t>logN</a:t>
            </a:r>
            <a:r>
              <a:rPr lang="en-US" altLang="zh-TW" dirty="0"/>
              <a:t>) ?</a:t>
            </a:r>
          </a:p>
          <a:p>
            <a:pPr lvl="1"/>
            <a:r>
              <a:rPr lang="en-US" altLang="zh-TW" dirty="0"/>
              <a:t>What about the O(</a:t>
            </a:r>
            <a:r>
              <a:rPr lang="en-US" altLang="zh-TW" dirty="0" err="1"/>
              <a:t>logN</a:t>
            </a:r>
            <a:r>
              <a:rPr lang="en-US" altLang="zh-TW" dirty="0"/>
              <a:t> </a:t>
            </a:r>
            <a:r>
              <a:rPr lang="en-US" altLang="zh-TW" dirty="0" err="1"/>
              <a:t>logN</a:t>
            </a:r>
            <a:r>
              <a:rPr lang="en-US" altLang="zh-TW" dirty="0"/>
              <a:t>) ?</a:t>
            </a:r>
          </a:p>
          <a:p>
            <a:pPr lvl="1"/>
            <a:r>
              <a:rPr lang="en-US" altLang="zh-TW" dirty="0"/>
              <a:t>What about the O(N</a:t>
            </a:r>
            <a:r>
              <a:rPr lang="en-US" altLang="zh-TW" baseline="30000" dirty="0"/>
              <a:t>2</a:t>
            </a:r>
            <a:r>
              <a:rPr lang="en-US" altLang="zh-TW" dirty="0"/>
              <a:t>) ?</a:t>
            </a:r>
          </a:p>
        </p:txBody>
      </p:sp>
      <p:sp>
        <p:nvSpPr>
          <p:cNvPr id="4" name="Slide Number Placeholder 1">
            <a:extLst>
              <a:ext uri="{FF2B5EF4-FFF2-40B4-BE49-F238E27FC236}">
                <a16:creationId xmlns:a16="http://schemas.microsoft.com/office/drawing/2014/main" id="{B23DC68F-0EB2-2849-502B-18AF128F15D2}"/>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a:p>
        </p:txBody>
      </p:sp>
    </p:spTree>
    <p:extLst>
      <p:ext uri="{BB962C8B-B14F-4D97-AF65-F5344CB8AC3E}">
        <p14:creationId xmlns:p14="http://schemas.microsoft.com/office/powerpoint/2010/main" val="212596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0953-CE1C-D648-A628-69BA5053952C}"/>
              </a:ext>
            </a:extLst>
          </p:cNvPr>
          <p:cNvSpPr>
            <a:spLocks noGrp="1"/>
          </p:cNvSpPr>
          <p:nvPr>
            <p:ph type="title"/>
          </p:nvPr>
        </p:nvSpPr>
        <p:spPr/>
        <p:txBody>
          <a:bodyPr/>
          <a:lstStyle/>
          <a:p>
            <a:r>
              <a:rPr lang="en-US" dirty="0"/>
              <a:t>Applicable to Various Algorithm Designs</a:t>
            </a:r>
          </a:p>
        </p:txBody>
      </p:sp>
      <p:sp>
        <p:nvSpPr>
          <p:cNvPr id="3" name="Content Placeholder 2">
            <a:extLst>
              <a:ext uri="{FF2B5EF4-FFF2-40B4-BE49-F238E27FC236}">
                <a16:creationId xmlns:a16="http://schemas.microsoft.com/office/drawing/2014/main" id="{587CE4C4-D49C-7E4A-B29D-C453FF135D58}"/>
              </a:ext>
            </a:extLst>
          </p:cNvPr>
          <p:cNvSpPr>
            <a:spLocks noGrp="1"/>
          </p:cNvSpPr>
          <p:nvPr>
            <p:ph idx="1"/>
          </p:nvPr>
        </p:nvSpPr>
        <p:spPr/>
        <p:txBody>
          <a:bodyPr/>
          <a:lstStyle/>
          <a:p>
            <a:pPr eaLnBrk="1" hangingPunct="1"/>
            <a:r>
              <a:rPr lang="en-US" altLang="zh-TW" dirty="0">
                <a:ea typeface="新細明體" pitchFamily="18" charset="-120"/>
              </a:rPr>
              <a:t>Greedy</a:t>
            </a:r>
          </a:p>
          <a:p>
            <a:pPr eaLnBrk="1" hangingPunct="1"/>
            <a:r>
              <a:rPr lang="en-US" altLang="zh-TW" dirty="0">
                <a:ea typeface="新細明體" pitchFamily="18" charset="-120"/>
              </a:rPr>
              <a:t>Divide and Conquer</a:t>
            </a:r>
          </a:p>
          <a:p>
            <a:pPr eaLnBrk="1" hangingPunct="1"/>
            <a:r>
              <a:rPr lang="en-US" altLang="zh-TW" dirty="0">
                <a:ea typeface="新細明體" pitchFamily="18" charset="-120"/>
              </a:rPr>
              <a:t>Dynamic programming</a:t>
            </a:r>
          </a:p>
          <a:p>
            <a:pPr eaLnBrk="1" hangingPunct="1"/>
            <a:r>
              <a:rPr lang="en-US" altLang="zh-TW" dirty="0">
                <a:ea typeface="新細明體" pitchFamily="18" charset="-120"/>
              </a:rPr>
              <a:t>Graph algorithms</a:t>
            </a:r>
          </a:p>
          <a:p>
            <a:pPr eaLnBrk="1" hangingPunct="1"/>
            <a:r>
              <a:rPr lang="en-US" altLang="zh-TW" dirty="0">
                <a:ea typeface="新細明體" pitchFamily="18" charset="-120"/>
              </a:rPr>
              <a:t>Analytical algorithms</a:t>
            </a:r>
          </a:p>
          <a:p>
            <a:pPr lvl="1"/>
            <a:r>
              <a:rPr lang="en-US" altLang="zh-TW" dirty="0">
                <a:ea typeface="新細明體" pitchFamily="18" charset="-120"/>
              </a:rPr>
              <a:t>Linear programming</a:t>
            </a:r>
          </a:p>
          <a:p>
            <a:pPr lvl="1"/>
            <a:r>
              <a:rPr lang="en-US" altLang="zh-TW" dirty="0">
                <a:ea typeface="新細明體" pitchFamily="18" charset="-120"/>
              </a:rPr>
              <a:t>Integer linear programming</a:t>
            </a:r>
          </a:p>
          <a:p>
            <a:pPr lvl="1"/>
            <a:r>
              <a:rPr lang="en-US" altLang="zh-TW" dirty="0">
                <a:ea typeface="新細明體" pitchFamily="18" charset="-120"/>
              </a:rPr>
              <a:t>Quadratic programming</a:t>
            </a:r>
          </a:p>
          <a:p>
            <a:pPr lvl="1"/>
            <a:r>
              <a:rPr lang="en-US" altLang="zh-TW" dirty="0">
                <a:ea typeface="新細明體" pitchFamily="18" charset="-120"/>
              </a:rPr>
              <a:t>…</a:t>
            </a:r>
          </a:p>
          <a:p>
            <a:endParaRPr lang="en-US" dirty="0"/>
          </a:p>
        </p:txBody>
      </p:sp>
      <p:sp>
        <p:nvSpPr>
          <p:cNvPr id="4" name="Slide Number Placeholder 1">
            <a:extLst>
              <a:ext uri="{FF2B5EF4-FFF2-40B4-BE49-F238E27FC236}">
                <a16:creationId xmlns:a16="http://schemas.microsoft.com/office/drawing/2014/main" id="{218C57C4-82C8-27A1-E5F1-C3ADC2A81F2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a:p>
        </p:txBody>
      </p:sp>
    </p:spTree>
    <p:extLst>
      <p:ext uri="{BB962C8B-B14F-4D97-AF65-F5344CB8AC3E}">
        <p14:creationId xmlns:p14="http://schemas.microsoft.com/office/powerpoint/2010/main" val="114575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Recap: 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normAutofit/>
          </a:bodyPr>
          <a:lstStyle/>
          <a:p>
            <a:pPr eaLnBrk="1" hangingPunct="1"/>
            <a:r>
              <a:rPr lang="en-US" altLang="zh-TW" dirty="0">
                <a:ea typeface="新細明體" pitchFamily="18" charset="-120"/>
              </a:rPr>
              <a:t>Exponential Time Complexity</a:t>
            </a:r>
          </a:p>
        </p:txBody>
      </p:sp>
      <p:sp>
        <p:nvSpPr>
          <p:cNvPr id="71685" name="Rectangle 3"/>
          <p:cNvSpPr>
            <a:spLocks noGrp="1" noChangeArrowheads="1"/>
          </p:cNvSpPr>
          <p:nvPr>
            <p:ph type="body" idx="1"/>
          </p:nvPr>
        </p:nvSpPr>
        <p:spPr/>
        <p:txBody>
          <a:bodyPr/>
          <a:lstStyle/>
          <a:p>
            <a:pPr>
              <a:spcAft>
                <a:spcPts val="800"/>
              </a:spcAft>
            </a:pPr>
            <a:r>
              <a:rPr lang="en-US" altLang="zh-TW" dirty="0">
                <a:solidFill>
                  <a:srgbClr val="000000"/>
                </a:solidFill>
                <a:ea typeface="新細明體" pitchFamily="18" charset="-120"/>
              </a:rPr>
              <a:t>An algorithm has an </a:t>
            </a:r>
            <a:r>
              <a:rPr lang="en-US" altLang="zh-TW" dirty="0">
                <a:solidFill>
                  <a:srgbClr val="FF0000"/>
                </a:solidFill>
                <a:ea typeface="新細明體" pitchFamily="18" charset="-120"/>
              </a:rPr>
              <a:t>exponential time</a:t>
            </a:r>
            <a:r>
              <a:rPr lang="en-US" altLang="zh-TW" dirty="0">
                <a:solidFill>
                  <a:srgbClr val="0000CC"/>
                </a:solidFill>
                <a:ea typeface="新細明體" pitchFamily="18" charset="-120"/>
              </a:rPr>
              <a:t> </a:t>
            </a:r>
            <a:r>
              <a:rPr lang="en-US" altLang="zh-TW" dirty="0">
                <a:solidFill>
                  <a:srgbClr val="000000"/>
                </a:solidFill>
                <a:ea typeface="新細明體" pitchFamily="18" charset="-120"/>
              </a:rPr>
              <a:t>complexity if its execution time is given by the formula</a:t>
            </a:r>
          </a:p>
          <a:p>
            <a:pPr algn="ctr">
              <a:spcBef>
                <a:spcPts val="1200"/>
              </a:spcBef>
              <a:spcAft>
                <a:spcPts val="800"/>
              </a:spcAft>
              <a:buNone/>
            </a:pPr>
            <a:r>
              <a:rPr lang="en-US" altLang="zh-TW" b="1" dirty="0">
                <a:solidFill>
                  <a:srgbClr val="000000"/>
                </a:solidFill>
                <a:latin typeface="Times" pitchFamily="18" charset="0"/>
                <a:ea typeface="新細明體" pitchFamily="18" charset="-120"/>
              </a:rPr>
              <a:t> </a:t>
            </a:r>
            <a:r>
              <a:rPr lang="en-US" altLang="zh-TW" b="1" dirty="0">
                <a:solidFill>
                  <a:srgbClr val="000000"/>
                </a:solidFill>
                <a:ea typeface="新細明體" pitchFamily="18" charset="-120"/>
              </a:rPr>
              <a:t>execution time = k</a:t>
            </a:r>
            <a:r>
              <a:rPr lang="en-US" altLang="zh-TW" b="1" baseline="-25000" dirty="0">
                <a:solidFill>
                  <a:srgbClr val="000000"/>
                </a:solidFill>
                <a:ea typeface="新細明體" pitchFamily="18" charset="-120"/>
              </a:rPr>
              <a:t>1</a:t>
            </a:r>
            <a:r>
              <a:rPr lang="en-US" altLang="zh-TW" b="1" dirty="0">
                <a:solidFill>
                  <a:srgbClr val="000000"/>
                </a:solidFill>
                <a:latin typeface="Helvetica" pitchFamily="34" charset="0"/>
                <a:ea typeface="新細明體" pitchFamily="18" charset="-120"/>
              </a:rPr>
              <a:t>·</a:t>
            </a:r>
            <a:r>
              <a:rPr lang="en-US" altLang="zh-TW" b="1" dirty="0">
                <a:solidFill>
                  <a:srgbClr val="000000"/>
                </a:solidFill>
                <a:ea typeface="新細明體" pitchFamily="18" charset="-120"/>
              </a:rPr>
              <a:t>(k</a:t>
            </a:r>
            <a:r>
              <a:rPr lang="en-US" altLang="zh-TW" b="1" baseline="-25000" dirty="0">
                <a:solidFill>
                  <a:srgbClr val="000000"/>
                </a:solidFill>
                <a:ea typeface="新細明體" pitchFamily="18" charset="-120"/>
              </a:rPr>
              <a:t>2</a:t>
            </a:r>
            <a:r>
              <a:rPr lang="en-US" altLang="zh-TW" b="1" dirty="0">
                <a:solidFill>
                  <a:srgbClr val="000000"/>
                </a:solidFill>
                <a:ea typeface="新細明體" pitchFamily="18" charset="-120"/>
              </a:rPr>
              <a:t>)</a:t>
            </a:r>
            <a:r>
              <a:rPr lang="en-US" altLang="zh-TW" b="1" baseline="30000" dirty="0">
                <a:solidFill>
                  <a:srgbClr val="000000"/>
                </a:solidFill>
                <a:ea typeface="新細明體" pitchFamily="18" charset="-120"/>
              </a:rPr>
              <a:t>n</a:t>
            </a:r>
            <a:endParaRPr lang="en-US" altLang="zh-TW" b="1" dirty="0">
              <a:solidFill>
                <a:srgbClr val="000000"/>
              </a:solidFill>
              <a:ea typeface="新細明體" pitchFamily="18" charset="-120"/>
            </a:endParaRPr>
          </a:p>
          <a:p>
            <a:pPr>
              <a:spcBef>
                <a:spcPts val="1200"/>
              </a:spcBef>
              <a:spcAft>
                <a:spcPts val="800"/>
              </a:spcAft>
              <a:buNone/>
            </a:pPr>
            <a:r>
              <a:rPr lang="en-US" altLang="zh-TW" dirty="0">
                <a:solidFill>
                  <a:srgbClr val="000000"/>
                </a:solidFill>
                <a:latin typeface="Times" pitchFamily="18" charset="0"/>
                <a:ea typeface="新細明體" pitchFamily="18" charset="-120"/>
              </a:rPr>
              <a:t>   </a:t>
            </a:r>
            <a:r>
              <a:rPr lang="en-US" altLang="zh-TW" dirty="0">
                <a:solidFill>
                  <a:srgbClr val="000000"/>
                </a:solidFill>
                <a:ea typeface="新細明體" pitchFamily="18" charset="-120"/>
              </a:rPr>
              <a:t>where </a:t>
            </a:r>
            <a:r>
              <a:rPr lang="en-US" altLang="zh-TW" i="1" dirty="0">
                <a:solidFill>
                  <a:srgbClr val="000000"/>
                </a:solidFill>
                <a:ea typeface="新細明體" pitchFamily="18" charset="-120"/>
              </a:rPr>
              <a:t>n</a:t>
            </a:r>
            <a:r>
              <a:rPr lang="en-US" altLang="zh-TW" dirty="0">
                <a:solidFill>
                  <a:srgbClr val="000000"/>
                </a:solidFill>
                <a:ea typeface="新細明體" pitchFamily="18" charset="-120"/>
              </a:rPr>
              <a:t> is the size of the input data and </a:t>
            </a:r>
            <a:r>
              <a:rPr lang="en-US" altLang="zh-TW" i="1" dirty="0">
                <a:solidFill>
                  <a:srgbClr val="000000"/>
                </a:solidFill>
                <a:ea typeface="新細明體" pitchFamily="18" charset="-120"/>
              </a:rPr>
              <a:t>k</a:t>
            </a:r>
            <a:r>
              <a:rPr lang="en-US" altLang="zh-TW" i="1" baseline="-25000" dirty="0">
                <a:solidFill>
                  <a:srgbClr val="000000"/>
                </a:solidFill>
                <a:ea typeface="新細明體" pitchFamily="18" charset="-120"/>
              </a:rPr>
              <a:t>1</a:t>
            </a:r>
            <a:r>
              <a:rPr lang="en-US" altLang="zh-TW" dirty="0">
                <a:solidFill>
                  <a:srgbClr val="000000"/>
                </a:solidFill>
                <a:ea typeface="新細明體" pitchFamily="18" charset="-120"/>
              </a:rPr>
              <a:t>, </a:t>
            </a:r>
            <a:r>
              <a:rPr lang="en-US" altLang="zh-TW" i="1" dirty="0">
                <a:solidFill>
                  <a:srgbClr val="000000"/>
                </a:solidFill>
                <a:ea typeface="新細明體" pitchFamily="18" charset="-120"/>
              </a:rPr>
              <a:t>k</a:t>
            </a:r>
            <a:r>
              <a:rPr lang="en-US" altLang="zh-TW" i="1" baseline="-25000" dirty="0">
                <a:solidFill>
                  <a:srgbClr val="000000"/>
                </a:solidFill>
                <a:ea typeface="新細明體" pitchFamily="18" charset="-120"/>
              </a:rPr>
              <a:t>2  </a:t>
            </a:r>
            <a:r>
              <a:rPr lang="en-US" altLang="zh-TW" dirty="0">
                <a:solidFill>
                  <a:srgbClr val="000000"/>
                </a:solidFill>
                <a:ea typeface="新細明體" pitchFamily="18" charset="-120"/>
              </a:rPr>
              <a:t>are constants</a:t>
            </a:r>
          </a:p>
          <a:p>
            <a:pPr>
              <a:spcBef>
                <a:spcPts val="1200"/>
              </a:spcBef>
              <a:spcAft>
                <a:spcPts val="800"/>
              </a:spcAft>
              <a:buNone/>
            </a:pPr>
            <a:r>
              <a:rPr lang="en-US" altLang="zh-TW" dirty="0">
                <a:solidFill>
                  <a:srgbClr val="000000"/>
                </a:solidFill>
                <a:ea typeface="新細明體" pitchFamily="18" charset="-120"/>
              </a:rPr>
              <a:t>   Ex: O(2</a:t>
            </a:r>
            <a:r>
              <a:rPr lang="en-US" altLang="zh-TW" baseline="30000" dirty="0">
                <a:solidFill>
                  <a:srgbClr val="000000"/>
                </a:solidFill>
                <a:ea typeface="新細明體" pitchFamily="18" charset="-120"/>
              </a:rPr>
              <a:t>n</a:t>
            </a:r>
            <a:r>
              <a:rPr lang="en-US" altLang="zh-TW" dirty="0">
                <a:solidFill>
                  <a:srgbClr val="000000"/>
                </a:solidFill>
                <a:ea typeface="新細明體" pitchFamily="18" charset="-120"/>
              </a:rPr>
              <a:t>), O(n</a:t>
            </a:r>
            <a:r>
              <a:rPr lang="en-US" altLang="zh-TW" baseline="30000" dirty="0">
                <a:solidFill>
                  <a:srgbClr val="000000"/>
                </a:solidFill>
                <a:ea typeface="新細明體" pitchFamily="18" charset="-120"/>
              </a:rPr>
              <a:t>2</a:t>
            </a:r>
            <a:r>
              <a:rPr lang="en-US" altLang="zh-TW" dirty="0">
                <a:solidFill>
                  <a:srgbClr val="000000"/>
                </a:solidFill>
                <a:ea typeface="新細明體" pitchFamily="18" charset="-120"/>
              </a:rPr>
              <a:t>3</a:t>
            </a:r>
            <a:r>
              <a:rPr lang="en-US" altLang="zh-TW" baseline="30000" dirty="0">
                <a:solidFill>
                  <a:srgbClr val="000000"/>
                </a:solidFill>
                <a:ea typeface="新細明體" pitchFamily="18" charset="-120"/>
              </a:rPr>
              <a:t>n</a:t>
            </a:r>
            <a:r>
              <a:rPr lang="en-US" altLang="zh-TW" dirty="0">
                <a:solidFill>
                  <a:srgbClr val="000000"/>
                </a:solidFill>
                <a:ea typeface="新細明體" pitchFamily="18" charset="-120"/>
              </a:rPr>
              <a:t>), …</a:t>
            </a:r>
          </a:p>
          <a:p>
            <a:pPr>
              <a:spcBef>
                <a:spcPts val="1200"/>
              </a:spcBef>
              <a:spcAft>
                <a:spcPts val="800"/>
              </a:spcAft>
              <a:buNone/>
            </a:pPr>
            <a:endParaRPr lang="en-US" altLang="zh-TW" dirty="0">
              <a:solidFill>
                <a:srgbClr val="000000"/>
              </a:solidFill>
              <a:ea typeface="新細明體" pitchFamily="18" charset="-120"/>
            </a:endParaRPr>
          </a:p>
        </p:txBody>
      </p:sp>
      <p:sp>
        <p:nvSpPr>
          <p:cNvPr id="2" name="Slide Number Placeholder 1">
            <a:extLst>
              <a:ext uri="{FF2B5EF4-FFF2-40B4-BE49-F238E27FC236}">
                <a16:creationId xmlns:a16="http://schemas.microsoft.com/office/drawing/2014/main" id="{DBA290CD-B055-C342-4E8C-63F100C3DA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a:p>
        </p:txBody>
      </p:sp>
    </p:spTree>
    <p:extLst>
      <p:ext uri="{BB962C8B-B14F-4D97-AF65-F5344CB8AC3E}">
        <p14:creationId xmlns:p14="http://schemas.microsoft.com/office/powerpoint/2010/main" val="1477776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218A-34D4-1A4F-ACD0-B16D7815D5C9}"/>
              </a:ext>
            </a:extLst>
          </p:cNvPr>
          <p:cNvSpPr>
            <a:spLocks noGrp="1"/>
          </p:cNvSpPr>
          <p:nvPr>
            <p:ph type="title"/>
          </p:nvPr>
        </p:nvSpPr>
        <p:spPr/>
        <p:txBody>
          <a:bodyPr/>
          <a:lstStyle/>
          <a:p>
            <a:r>
              <a:rPr lang="en-US" dirty="0"/>
              <a:t>Problem of Exponential Function</a:t>
            </a:r>
          </a:p>
        </p:txBody>
      </p:sp>
      <p:sp>
        <p:nvSpPr>
          <p:cNvPr id="3" name="Content Placeholder 2">
            <a:extLst>
              <a:ext uri="{FF2B5EF4-FFF2-40B4-BE49-F238E27FC236}">
                <a16:creationId xmlns:a16="http://schemas.microsoft.com/office/drawing/2014/main" id="{B8C53E94-4603-B04C-ACB2-32B102D16081}"/>
              </a:ext>
            </a:extLst>
          </p:cNvPr>
          <p:cNvSpPr>
            <a:spLocks noGrp="1"/>
          </p:cNvSpPr>
          <p:nvPr>
            <p:ph idx="1"/>
          </p:nvPr>
        </p:nvSpPr>
        <p:spPr/>
        <p:txBody>
          <a:bodyPr>
            <a:normAutofit fontScale="92500" lnSpcReduction="20000"/>
          </a:bodyPr>
          <a:lstStyle/>
          <a:p>
            <a:pPr eaLnBrk="1" hangingPunct="1">
              <a:lnSpc>
                <a:spcPct val="90000"/>
              </a:lnSpc>
            </a:pPr>
            <a:r>
              <a:rPr lang="en-US" altLang="zh-TW" sz="3000" dirty="0">
                <a:ea typeface="新細明體" pitchFamily="18" charset="-120"/>
              </a:rPr>
              <a:t>Consider O(2</a:t>
            </a:r>
            <a:r>
              <a:rPr lang="en-US" altLang="zh-TW" sz="3000" baseline="30000" dirty="0">
                <a:ea typeface="新細明體" pitchFamily="18" charset="-120"/>
              </a:rPr>
              <a:t>n</a:t>
            </a:r>
            <a:r>
              <a:rPr lang="en-US" altLang="zh-TW" sz="3000" dirty="0">
                <a:ea typeface="新細明體" pitchFamily="18" charset="-120"/>
              </a:rPr>
              <a:t>), value doubled when n is increased by 1</a:t>
            </a: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eaLnBrk="1" hangingPunct="1">
              <a:lnSpc>
                <a:spcPct val="90000"/>
              </a:lnSpc>
            </a:pPr>
            <a:endParaRPr lang="en-US" altLang="zh-TW" sz="3000" dirty="0">
              <a:ea typeface="新細明體" pitchFamily="18" charset="-120"/>
            </a:endParaRPr>
          </a:p>
          <a:p>
            <a:pPr marL="0" indent="0" eaLnBrk="1" hangingPunct="1">
              <a:lnSpc>
                <a:spcPct val="90000"/>
              </a:lnSpc>
              <a:buNone/>
            </a:pPr>
            <a:endParaRPr lang="en-US" altLang="zh-TW" sz="3000" dirty="0">
              <a:ea typeface="新細明體" pitchFamily="18" charset="-120"/>
            </a:endParaRPr>
          </a:p>
          <a:p>
            <a:pPr eaLnBrk="1" hangingPunct="1">
              <a:lnSpc>
                <a:spcPct val="90000"/>
              </a:lnSpc>
            </a:pPr>
            <a:r>
              <a:rPr lang="en-US" altLang="zh-TW" sz="3000" dirty="0">
                <a:ea typeface="新細明體" pitchFamily="18" charset="-120"/>
              </a:rPr>
              <a:t>If you borrow $10 from a credit card with APR 18%, after 40 </a:t>
            </a:r>
            <a:r>
              <a:rPr lang="en-US" altLang="zh-TW" sz="3000" dirty="0" err="1">
                <a:ea typeface="新細明體" pitchFamily="18" charset="-120"/>
              </a:rPr>
              <a:t>yrs</a:t>
            </a:r>
            <a:r>
              <a:rPr lang="en-US" altLang="zh-TW" sz="3000" dirty="0">
                <a:ea typeface="新細明體" pitchFamily="18" charset="-120"/>
              </a:rPr>
              <a:t>, you will owe $12700!</a:t>
            </a:r>
          </a:p>
          <a:p>
            <a:endParaRPr lang="en-US" dirty="0"/>
          </a:p>
        </p:txBody>
      </p:sp>
      <p:graphicFrame>
        <p:nvGraphicFramePr>
          <p:cNvPr id="4" name="Group 4">
            <a:extLst>
              <a:ext uri="{FF2B5EF4-FFF2-40B4-BE49-F238E27FC236}">
                <a16:creationId xmlns:a16="http://schemas.microsoft.com/office/drawing/2014/main" id="{C4DB37BA-4E16-A64F-A852-24A8AEE61666}"/>
              </a:ext>
            </a:extLst>
          </p:cNvPr>
          <p:cNvGraphicFramePr>
            <a:graphicFrameLocks noGrp="1"/>
          </p:cNvGraphicFramePr>
          <p:nvPr>
            <p:extLst>
              <p:ext uri="{D42A27DB-BD31-4B8C-83A1-F6EECF244321}">
                <p14:modId xmlns:p14="http://schemas.microsoft.com/office/powerpoint/2010/main" val="4002024129"/>
              </p:ext>
            </p:extLst>
          </p:nvPr>
        </p:nvGraphicFramePr>
        <p:xfrm>
          <a:off x="838200" y="1997075"/>
          <a:ext cx="10515599" cy="3057528"/>
        </p:xfrm>
        <a:graphic>
          <a:graphicData uri="http://schemas.openxmlformats.org/drawingml/2006/table">
            <a:tbl>
              <a:tblPr/>
              <a:tblGrid>
                <a:gridCol w="2185060">
                  <a:extLst>
                    <a:ext uri="{9D8B030D-6E8A-4147-A177-3AD203B41FA5}">
                      <a16:colId xmlns:a16="http://schemas.microsoft.com/office/drawing/2014/main" val="20000"/>
                    </a:ext>
                  </a:extLst>
                </a:gridCol>
                <a:gridCol w="2321625">
                  <a:extLst>
                    <a:ext uri="{9D8B030D-6E8A-4147-A177-3AD203B41FA5}">
                      <a16:colId xmlns:a16="http://schemas.microsoft.com/office/drawing/2014/main" val="20001"/>
                    </a:ext>
                  </a:extLst>
                </a:gridCol>
                <a:gridCol w="6008914">
                  <a:extLst>
                    <a:ext uri="{9D8B030D-6E8A-4147-A177-3AD203B41FA5}">
                      <a16:colId xmlns:a16="http://schemas.microsoft.com/office/drawing/2014/main" val="20002"/>
                    </a:ext>
                  </a:extLst>
                </a:gridCol>
              </a:tblGrid>
              <a:tr h="419100">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n</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2</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a:t>
                      </a:r>
                      <a:r>
                        <a:rPr kumimoji="0" lang="en-US" altLang="zh-TW" sz="1800" b="0" i="0" u="none" strike="noStrike" cap="none" normalizeH="0" baseline="0">
                          <a:ln>
                            <a:noFill/>
                          </a:ln>
                          <a:solidFill>
                            <a:schemeClr val="tx1"/>
                          </a:solidFill>
                          <a:effectLst/>
                          <a:latin typeface="Symbol" pitchFamily="18" charset="2"/>
                          <a:ea typeface="新細明體" pitchFamily="18" charset="-120"/>
                        </a:rPr>
                        <a:t>m</a:t>
                      </a:r>
                      <a:r>
                        <a:rPr kumimoji="0" lang="en-US" altLang="zh-TW" sz="1800" b="0" i="0" u="none" strike="noStrike" cap="none" normalizeH="0" baseline="0">
                          <a:ln>
                            <a:noFill/>
                          </a:ln>
                          <a:solidFill>
                            <a:schemeClr val="tx1"/>
                          </a:solidFill>
                          <a:effectLst/>
                          <a:latin typeface="Arial" pitchFamily="34" charset="0"/>
                          <a:ea typeface="新細明體" pitchFamily="18" charset="-120"/>
                        </a:rPr>
                        <a:t>s x 2</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n</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dirty="0">
                          <a:ln>
                            <a:noFill/>
                          </a:ln>
                          <a:solidFill>
                            <a:schemeClr val="tx1"/>
                          </a:solidFill>
                          <a:effectLst/>
                          <a:latin typeface="Arial" pitchFamily="34" charset="0"/>
                          <a:ea typeface="新細明體" pitchFamily="18" charset="-120"/>
                        </a:rPr>
                        <a:t>0.001 s</a:t>
                      </a:r>
                      <a:endParaRPr kumimoji="0" lang="en-US" altLang="zh-TW" sz="1800" b="0" i="0" u="none" strike="noStrike" cap="none" normalizeH="0" baseline="30000" dirty="0">
                        <a:ln>
                          <a:noFill/>
                        </a:ln>
                        <a:solidFill>
                          <a:schemeClr val="tx1"/>
                        </a:solidFill>
                        <a:effectLst/>
                        <a:latin typeface="Arial" pitchFamily="34" charset="0"/>
                        <a:ea typeface="新細明體" pitchFamily="18" charset="-12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20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 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30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16.7 mins</a:t>
                      </a:r>
                      <a:endParaRPr kumimoji="0" lang="en-US" altLang="zh-TW" sz="1800" b="0" i="0" u="none" strike="noStrike" cap="none" normalizeH="0" baseline="30000">
                        <a:ln>
                          <a:noFill/>
                        </a:ln>
                        <a:solidFill>
                          <a:schemeClr val="tx1"/>
                        </a:solidFill>
                        <a:effectLst/>
                        <a:latin typeface="Arial" pitchFamily="34" charset="0"/>
                        <a:ea typeface="新細明體" pitchFamily="18" charset="-12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40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dirty="0">
                          <a:ln>
                            <a:noFill/>
                          </a:ln>
                          <a:solidFill>
                            <a:schemeClr val="tx1"/>
                          </a:solidFill>
                          <a:effectLst/>
                          <a:latin typeface="Arial" pitchFamily="34" charset="0"/>
                          <a:ea typeface="新細明體" pitchFamily="18" charset="-120"/>
                        </a:rPr>
                        <a:t>11.6 days</a:t>
                      </a:r>
                      <a:endParaRPr kumimoji="0" lang="en-US" altLang="zh-TW" sz="1800" b="0" i="0" u="none" strike="noStrike" cap="none" normalizeH="0" baseline="30000" dirty="0">
                        <a:ln>
                          <a:noFill/>
                        </a:ln>
                        <a:solidFill>
                          <a:schemeClr val="tx1"/>
                        </a:solidFill>
                        <a:effectLst/>
                        <a:latin typeface="Arial" pitchFamily="34" charset="0"/>
                        <a:ea typeface="新細明體" pitchFamily="18" charset="-12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50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31.7 years</a:t>
                      </a:r>
                      <a:endParaRPr kumimoji="0" lang="en-US" altLang="zh-TW" sz="1800" b="0" i="0" u="none" strike="noStrike" cap="none" normalizeH="0" baseline="30000">
                        <a:ln>
                          <a:noFill/>
                        </a:ln>
                        <a:solidFill>
                          <a:schemeClr val="tx1"/>
                        </a:solidFill>
                        <a:effectLst/>
                        <a:latin typeface="Arial" pitchFamily="34" charset="0"/>
                        <a:ea typeface="新細明體" pitchFamily="18" charset="-12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9738">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60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a:ln>
                            <a:noFill/>
                          </a:ln>
                          <a:solidFill>
                            <a:schemeClr val="tx1"/>
                          </a:solidFill>
                          <a:effectLst/>
                          <a:latin typeface="Arial" pitchFamily="34" charset="0"/>
                          <a:ea typeface="新細明體" pitchFamily="18" charset="-120"/>
                        </a:rPr>
                        <a:t>10</a:t>
                      </a:r>
                      <a:r>
                        <a:rPr kumimoji="0" lang="en-US" altLang="zh-TW" sz="1800" b="0" i="0" u="none" strike="noStrike" cap="none" normalizeH="0" baseline="30000">
                          <a:ln>
                            <a:noFill/>
                          </a:ln>
                          <a:solidFill>
                            <a:schemeClr val="tx1"/>
                          </a:solidFill>
                          <a:effectLst/>
                          <a:latin typeface="Arial" pitchFamily="34" charset="0"/>
                          <a:ea typeface="新細明體" pitchFamily="18" charset="-12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sz="2000">
                          <a:solidFill>
                            <a:schemeClr val="tx1"/>
                          </a:solidFill>
                          <a:latin typeface="Arial" pitchFamily="34" charset="0"/>
                        </a:defRPr>
                      </a:lvl1pPr>
                      <a:lvl2pPr marL="742950" indent="-285750" eaLnBrk="0" hangingPunct="0">
                        <a:spcBef>
                          <a:spcPct val="20000"/>
                        </a:spcBef>
                        <a:defRPr sz="2000">
                          <a:solidFill>
                            <a:schemeClr val="tx1"/>
                          </a:solidFill>
                          <a:latin typeface="Arial" pitchFamily="34" charset="0"/>
                        </a:defRPr>
                      </a:lvl2pPr>
                      <a:lvl3pPr marL="1143000" indent="-228600" eaLnBrk="0" hangingPunct="0">
                        <a:spcBef>
                          <a:spcPct val="20000"/>
                        </a:spcBef>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TW" sz="1800" b="0" i="0" u="none" strike="noStrike" cap="none" normalizeH="0" baseline="0" dirty="0">
                          <a:ln>
                            <a:noFill/>
                          </a:ln>
                          <a:solidFill>
                            <a:schemeClr val="tx1"/>
                          </a:solidFill>
                          <a:effectLst/>
                          <a:latin typeface="Arial" pitchFamily="34" charset="0"/>
                          <a:ea typeface="新細明體" pitchFamily="18" charset="-120"/>
                        </a:rPr>
                        <a:t>31710 years</a:t>
                      </a:r>
                      <a:endParaRPr kumimoji="0" lang="en-US" altLang="zh-TW" sz="1800" b="0" i="0" u="none" strike="noStrike" cap="none" normalizeH="0" baseline="30000" dirty="0">
                        <a:ln>
                          <a:noFill/>
                        </a:ln>
                        <a:solidFill>
                          <a:schemeClr val="tx1"/>
                        </a:solidFill>
                        <a:effectLst/>
                        <a:latin typeface="Arial" pitchFamily="34" charset="0"/>
                        <a:ea typeface="新細明體" pitchFamily="18" charset="-12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Slide Number Placeholder 1">
            <a:extLst>
              <a:ext uri="{FF2B5EF4-FFF2-40B4-BE49-F238E27FC236}">
                <a16:creationId xmlns:a16="http://schemas.microsoft.com/office/drawing/2014/main" id="{E22C628B-CA56-7CD4-FAC0-7047ACFF0C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a:p>
        </p:txBody>
      </p:sp>
    </p:spTree>
    <p:extLst>
      <p:ext uri="{BB962C8B-B14F-4D97-AF65-F5344CB8AC3E}">
        <p14:creationId xmlns:p14="http://schemas.microsoft.com/office/powerpoint/2010/main" val="1720179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normAutofit/>
          </a:bodyPr>
          <a:lstStyle/>
          <a:p>
            <a:pPr eaLnBrk="1" hangingPunct="1"/>
            <a:r>
              <a:rPr lang="en-US" altLang="zh-TW" dirty="0">
                <a:ea typeface="新細明體" pitchFamily="18" charset="-120"/>
              </a:rPr>
              <a:t>Intractable Problems</a:t>
            </a:r>
          </a:p>
        </p:txBody>
      </p:sp>
      <p:sp>
        <p:nvSpPr>
          <p:cNvPr id="72709" name="Rectangle 3"/>
          <p:cNvSpPr>
            <a:spLocks noGrp="1" noChangeArrowheads="1"/>
          </p:cNvSpPr>
          <p:nvPr>
            <p:ph type="body" idx="1"/>
          </p:nvPr>
        </p:nvSpPr>
        <p:spPr/>
        <p:txBody>
          <a:bodyPr/>
          <a:lstStyle/>
          <a:p>
            <a:pPr algn="just">
              <a:spcBef>
                <a:spcPts val="1200"/>
              </a:spcBef>
              <a:spcAft>
                <a:spcPts val="800"/>
              </a:spcAft>
            </a:pPr>
            <a:r>
              <a:rPr lang="en-US" altLang="zh-TW" dirty="0">
                <a:ea typeface="新細明體" pitchFamily="18" charset="-120"/>
              </a:rPr>
              <a:t>With exponential complexity, the execution time grows so fast that even the fastest computers cannot solve problems of practical sizes in a reasonable time</a:t>
            </a:r>
          </a:p>
          <a:p>
            <a:pPr algn="just">
              <a:spcBef>
                <a:spcPts val="1200"/>
              </a:spcBef>
              <a:spcAft>
                <a:spcPts val="800"/>
              </a:spcAft>
            </a:pPr>
            <a:r>
              <a:rPr lang="en-US" altLang="zh-TW" dirty="0">
                <a:ea typeface="新細明體" pitchFamily="18" charset="-120"/>
              </a:rPr>
              <a:t>The problem is called </a:t>
            </a:r>
            <a:r>
              <a:rPr lang="en-US" altLang="zh-TW" dirty="0">
                <a:solidFill>
                  <a:srgbClr val="FF0000"/>
                </a:solidFill>
                <a:ea typeface="新細明體" pitchFamily="18" charset="-120"/>
              </a:rPr>
              <a:t>intractable</a:t>
            </a:r>
            <a:r>
              <a:rPr lang="en-US" altLang="zh-TW" dirty="0">
                <a:ea typeface="新細明體" pitchFamily="18" charset="-120"/>
              </a:rPr>
              <a:t> if the best algorithm known to solve this problem requires exponential time</a:t>
            </a:r>
          </a:p>
          <a:p>
            <a:pPr algn="just">
              <a:spcBef>
                <a:spcPts val="1200"/>
              </a:spcBef>
              <a:spcAft>
                <a:spcPts val="800"/>
              </a:spcAft>
            </a:pPr>
            <a:r>
              <a:rPr lang="en-US" altLang="zh-TW" dirty="0">
                <a:ea typeface="新細明體" pitchFamily="18" charset="-120"/>
              </a:rPr>
              <a:t>Many physical design problems are intractable, unfortunately </a:t>
            </a:r>
            <a:r>
              <a:rPr lang="en-US" altLang="zh-TW" dirty="0">
                <a:ea typeface="新細明體" pitchFamily="18" charset="-120"/>
                <a:sym typeface="Wingdings" pitchFamily="2" charset="2"/>
              </a:rPr>
              <a:t></a:t>
            </a:r>
            <a:endParaRPr lang="en-US" altLang="zh-TW" dirty="0">
              <a:ea typeface="新細明體" pitchFamily="18" charset="-120"/>
            </a:endParaRPr>
          </a:p>
          <a:p>
            <a:pPr lvl="1" algn="just">
              <a:spcBef>
                <a:spcPts val="1200"/>
              </a:spcBef>
              <a:spcAft>
                <a:spcPts val="800"/>
              </a:spcAft>
            </a:pPr>
            <a:r>
              <a:rPr lang="en-US" altLang="zh-TW" dirty="0">
                <a:ea typeface="新細明體" pitchFamily="18" charset="-120"/>
              </a:rPr>
              <a:t>Partition a circuit of billions of components with various constraints</a:t>
            </a:r>
          </a:p>
          <a:p>
            <a:pPr lvl="1" algn="just">
              <a:spcBef>
                <a:spcPts val="1200"/>
              </a:spcBef>
              <a:spcAft>
                <a:spcPts val="800"/>
              </a:spcAft>
            </a:pPr>
            <a:r>
              <a:rPr lang="en-US" altLang="zh-TW" dirty="0">
                <a:ea typeface="新細明體" pitchFamily="18" charset="-120"/>
              </a:rPr>
              <a:t>Place millions of cells in a rectangular area with various constraints</a:t>
            </a:r>
          </a:p>
          <a:p>
            <a:pPr algn="just">
              <a:spcBef>
                <a:spcPts val="1200"/>
              </a:spcBef>
              <a:spcAft>
                <a:spcPts val="800"/>
              </a:spcAft>
            </a:pPr>
            <a:endParaRPr lang="en-US" altLang="zh-TW" dirty="0">
              <a:ea typeface="新細明體" pitchFamily="18" charset="-120"/>
            </a:endParaRPr>
          </a:p>
        </p:txBody>
      </p:sp>
      <p:sp>
        <p:nvSpPr>
          <p:cNvPr id="2" name="Slide Number Placeholder 1">
            <a:extLst>
              <a:ext uri="{FF2B5EF4-FFF2-40B4-BE49-F238E27FC236}">
                <a16:creationId xmlns:a16="http://schemas.microsoft.com/office/drawing/2014/main" id="{FAC467E1-5B4E-3BFC-F415-C25A5C7FB56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a:p>
        </p:txBody>
      </p:sp>
    </p:spTree>
    <p:extLst>
      <p:ext uri="{BB962C8B-B14F-4D97-AF65-F5344CB8AC3E}">
        <p14:creationId xmlns:p14="http://schemas.microsoft.com/office/powerpoint/2010/main" val="231774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EABA-123D-A941-96B4-158CC894B10D}"/>
              </a:ext>
            </a:extLst>
          </p:cNvPr>
          <p:cNvSpPr>
            <a:spLocks noGrp="1"/>
          </p:cNvSpPr>
          <p:nvPr>
            <p:ph type="title"/>
          </p:nvPr>
        </p:nvSpPr>
        <p:spPr/>
        <p:txBody>
          <a:bodyPr/>
          <a:lstStyle/>
          <a:p>
            <a:r>
              <a:rPr lang="en-US" dirty="0"/>
              <a:t>Complexity Classes: P Class</a:t>
            </a:r>
          </a:p>
        </p:txBody>
      </p:sp>
      <p:sp>
        <p:nvSpPr>
          <p:cNvPr id="3" name="Content Placeholder 2">
            <a:extLst>
              <a:ext uri="{FF2B5EF4-FFF2-40B4-BE49-F238E27FC236}">
                <a16:creationId xmlns:a16="http://schemas.microsoft.com/office/drawing/2014/main" id="{2C43227F-7986-324B-9CBE-E95D542701B7}"/>
              </a:ext>
            </a:extLst>
          </p:cNvPr>
          <p:cNvSpPr>
            <a:spLocks noGrp="1"/>
          </p:cNvSpPr>
          <p:nvPr>
            <p:ph idx="1"/>
          </p:nvPr>
        </p:nvSpPr>
        <p:spPr/>
        <p:txBody>
          <a:bodyPr/>
          <a:lstStyle/>
          <a:p>
            <a:pPr algn="just" eaLnBrk="1" hangingPunct="1"/>
            <a:r>
              <a:rPr lang="en-US" altLang="zh-TW" dirty="0">
                <a:solidFill>
                  <a:srgbClr val="FF0000"/>
                </a:solidFill>
                <a:ea typeface="新細明體" pitchFamily="18" charset="-120"/>
              </a:rPr>
              <a:t>Class P </a:t>
            </a:r>
            <a:r>
              <a:rPr lang="en-US" altLang="zh-TW" dirty="0">
                <a:ea typeface="新細明體" pitchFamily="18" charset="-120"/>
              </a:rPr>
              <a:t>contains those problems that can be solved in polynomial time (the number of computation steps necessary can be expressed as a polynomial of the input size </a:t>
            </a:r>
            <a:r>
              <a:rPr lang="en-US" altLang="zh-TW" i="1" dirty="0">
                <a:latin typeface="Times-Italic"/>
                <a:ea typeface="新細明體" pitchFamily="18" charset="-120"/>
              </a:rPr>
              <a:t>n</a:t>
            </a:r>
            <a:r>
              <a:rPr lang="en-US" altLang="zh-TW" dirty="0">
                <a:ea typeface="新細明體" pitchFamily="18" charset="-120"/>
              </a:rPr>
              <a:t>)</a:t>
            </a:r>
          </a:p>
          <a:p>
            <a:pPr lvl="1" algn="just"/>
            <a:r>
              <a:rPr lang="en-US" altLang="zh-TW" dirty="0">
                <a:ea typeface="新細明體" pitchFamily="18" charset="-120"/>
              </a:rPr>
              <a:t>Ex: O(n), O(n</a:t>
            </a:r>
            <a:r>
              <a:rPr lang="en-US" altLang="zh-TW" baseline="30000" dirty="0">
                <a:ea typeface="新細明體" pitchFamily="18" charset="-120"/>
              </a:rPr>
              <a:t>2</a:t>
            </a:r>
            <a:r>
              <a:rPr lang="en-US" altLang="zh-TW" dirty="0">
                <a:ea typeface="新細明體" pitchFamily="18" charset="-120"/>
              </a:rPr>
              <a:t>), O(</a:t>
            </a:r>
            <a:r>
              <a:rPr lang="en-US" altLang="zh-TW" dirty="0" err="1">
                <a:ea typeface="新細明體" pitchFamily="18" charset="-120"/>
              </a:rPr>
              <a:t>nlogn</a:t>
            </a:r>
            <a:r>
              <a:rPr lang="en-US" altLang="zh-TW" dirty="0">
                <a:ea typeface="新細明體" pitchFamily="18" charset="-120"/>
              </a:rPr>
              <a:t>)</a:t>
            </a:r>
          </a:p>
          <a:p>
            <a:pPr algn="just" eaLnBrk="1" hangingPunct="1"/>
            <a:r>
              <a:rPr lang="en-US" altLang="zh-TW" dirty="0">
                <a:ea typeface="新細明體" pitchFamily="18" charset="-120"/>
              </a:rPr>
              <a:t>The computer defined here is a deterministic Turing machine</a:t>
            </a:r>
          </a:p>
          <a:p>
            <a:pPr algn="just"/>
            <a:endParaRPr lang="en-US" dirty="0"/>
          </a:p>
        </p:txBody>
      </p:sp>
      <p:sp>
        <p:nvSpPr>
          <p:cNvPr id="4" name="Slide Number Placeholder 1">
            <a:extLst>
              <a:ext uri="{FF2B5EF4-FFF2-40B4-BE49-F238E27FC236}">
                <a16:creationId xmlns:a16="http://schemas.microsoft.com/office/drawing/2014/main" id="{47DD5B55-00EA-3F12-F739-5DADECAD555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a:p>
        </p:txBody>
      </p:sp>
    </p:spTree>
    <p:extLst>
      <p:ext uri="{BB962C8B-B14F-4D97-AF65-F5344CB8AC3E}">
        <p14:creationId xmlns:p14="http://schemas.microsoft.com/office/powerpoint/2010/main" val="2385784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7EDC-F5D8-2244-BE4C-2743E6E6B522}"/>
              </a:ext>
            </a:extLst>
          </p:cNvPr>
          <p:cNvSpPr>
            <a:spLocks noGrp="1"/>
          </p:cNvSpPr>
          <p:nvPr>
            <p:ph type="title"/>
          </p:nvPr>
        </p:nvSpPr>
        <p:spPr/>
        <p:txBody>
          <a:bodyPr/>
          <a:lstStyle/>
          <a:p>
            <a:r>
              <a:rPr lang="en-US" dirty="0"/>
              <a:t>Deterministic Turing Machine</a:t>
            </a:r>
          </a:p>
        </p:txBody>
      </p:sp>
      <p:sp>
        <p:nvSpPr>
          <p:cNvPr id="3" name="Content Placeholder 2">
            <a:extLst>
              <a:ext uri="{FF2B5EF4-FFF2-40B4-BE49-F238E27FC236}">
                <a16:creationId xmlns:a16="http://schemas.microsoft.com/office/drawing/2014/main" id="{2DC4626D-E14F-FF48-BC33-C81775E1CBE1}"/>
              </a:ext>
            </a:extLst>
          </p:cNvPr>
          <p:cNvSpPr>
            <a:spLocks noGrp="1"/>
          </p:cNvSpPr>
          <p:nvPr>
            <p:ph idx="1"/>
          </p:nvPr>
        </p:nvSpPr>
        <p:spPr/>
        <p:txBody>
          <a:bodyPr/>
          <a:lstStyle/>
          <a:p>
            <a:pPr algn="just" eaLnBrk="1" hangingPunct="1"/>
            <a:r>
              <a:rPr lang="en-US" altLang="zh-TW" dirty="0">
                <a:ea typeface="新細明體" pitchFamily="18" charset="-120"/>
              </a:rPr>
              <a:t>A mathematical model of a universal computer </a:t>
            </a:r>
          </a:p>
          <a:p>
            <a:pPr algn="just" eaLnBrk="1" hangingPunct="1"/>
            <a:r>
              <a:rPr lang="en-US" altLang="zh-TW" dirty="0">
                <a:ea typeface="新細明體" pitchFamily="18" charset="-120"/>
              </a:rPr>
              <a:t>Any computation that needs polynomial time on a Turing machine can also be performed in polynomial time on any other machine</a:t>
            </a:r>
          </a:p>
          <a:p>
            <a:pPr algn="just" eaLnBrk="1" hangingPunct="1"/>
            <a:r>
              <a:rPr lang="en-US" altLang="zh-TW" dirty="0">
                <a:ea typeface="新細明體" pitchFamily="18" charset="-120"/>
              </a:rPr>
              <a:t>Deterministic means each step in a computation is predictable</a:t>
            </a:r>
          </a:p>
          <a:p>
            <a:pPr algn="just"/>
            <a:endParaRPr lang="en-US" dirty="0"/>
          </a:p>
        </p:txBody>
      </p:sp>
      <p:grpSp>
        <p:nvGrpSpPr>
          <p:cNvPr id="4" name="Group 108">
            <a:extLst>
              <a:ext uri="{FF2B5EF4-FFF2-40B4-BE49-F238E27FC236}">
                <a16:creationId xmlns:a16="http://schemas.microsoft.com/office/drawing/2014/main" id="{E71C17B9-CC50-104B-9B30-65FDA56E6E14}"/>
              </a:ext>
            </a:extLst>
          </p:cNvPr>
          <p:cNvGrpSpPr>
            <a:grpSpLocks/>
          </p:cNvGrpSpPr>
          <p:nvPr/>
        </p:nvGrpSpPr>
        <p:grpSpPr bwMode="auto">
          <a:xfrm>
            <a:off x="2836862" y="4964111"/>
            <a:ext cx="6518275" cy="1412875"/>
            <a:chOff x="1144" y="2654"/>
            <a:chExt cx="4108" cy="890"/>
          </a:xfrm>
        </p:grpSpPr>
        <p:sp>
          <p:nvSpPr>
            <p:cNvPr id="5" name="Rectangle 109">
              <a:extLst>
                <a:ext uri="{FF2B5EF4-FFF2-40B4-BE49-F238E27FC236}">
                  <a16:creationId xmlns:a16="http://schemas.microsoft.com/office/drawing/2014/main" id="{2C572235-FB58-BC4D-98AE-5BEF702BE8C7}"/>
                </a:ext>
              </a:extLst>
            </p:cNvPr>
            <p:cNvSpPr>
              <a:spLocks noChangeArrowheads="1"/>
            </p:cNvSpPr>
            <p:nvPr/>
          </p:nvSpPr>
          <p:spPr bwMode="auto">
            <a:xfrm>
              <a:off x="1144" y="2928"/>
              <a:ext cx="4108" cy="336"/>
            </a:xfrm>
            <a:prstGeom prst="rect">
              <a:avLst/>
            </a:prstGeom>
            <a:solidFill>
              <a:srgbClr val="67C4F7"/>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Line 110">
              <a:extLst>
                <a:ext uri="{FF2B5EF4-FFF2-40B4-BE49-F238E27FC236}">
                  <a16:creationId xmlns:a16="http://schemas.microsoft.com/office/drawing/2014/main" id="{C02DAC7C-BCFF-864D-8C03-1DBCD71D3045}"/>
                </a:ext>
              </a:extLst>
            </p:cNvPr>
            <p:cNvSpPr>
              <a:spLocks noChangeShapeType="1"/>
            </p:cNvSpPr>
            <p:nvPr/>
          </p:nvSpPr>
          <p:spPr bwMode="auto">
            <a:xfrm>
              <a:off x="1144" y="2928"/>
              <a:ext cx="410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 name="Line 111">
              <a:extLst>
                <a:ext uri="{FF2B5EF4-FFF2-40B4-BE49-F238E27FC236}">
                  <a16:creationId xmlns:a16="http://schemas.microsoft.com/office/drawing/2014/main" id="{2046291F-5B1D-6440-B6A3-8CF47D96B695}"/>
                </a:ext>
              </a:extLst>
            </p:cNvPr>
            <p:cNvSpPr>
              <a:spLocks noChangeShapeType="1"/>
            </p:cNvSpPr>
            <p:nvPr/>
          </p:nvSpPr>
          <p:spPr bwMode="auto">
            <a:xfrm>
              <a:off x="1144" y="3264"/>
              <a:ext cx="410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 name="Line 112">
              <a:extLst>
                <a:ext uri="{FF2B5EF4-FFF2-40B4-BE49-F238E27FC236}">
                  <a16:creationId xmlns:a16="http://schemas.microsoft.com/office/drawing/2014/main" id="{1ADD2635-2C30-DA46-8544-83E74DD2EA0B}"/>
                </a:ext>
              </a:extLst>
            </p:cNvPr>
            <p:cNvSpPr>
              <a:spLocks noChangeShapeType="1"/>
            </p:cNvSpPr>
            <p:nvPr/>
          </p:nvSpPr>
          <p:spPr bwMode="auto">
            <a:xfrm>
              <a:off x="1924"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9" name="Line 113">
              <a:extLst>
                <a:ext uri="{FF2B5EF4-FFF2-40B4-BE49-F238E27FC236}">
                  <a16:creationId xmlns:a16="http://schemas.microsoft.com/office/drawing/2014/main" id="{50AE0386-5011-614D-95BD-C7270620456F}"/>
                </a:ext>
              </a:extLst>
            </p:cNvPr>
            <p:cNvSpPr>
              <a:spLocks noChangeShapeType="1"/>
            </p:cNvSpPr>
            <p:nvPr/>
          </p:nvSpPr>
          <p:spPr bwMode="auto">
            <a:xfrm>
              <a:off x="2236"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 name="Line 114">
              <a:extLst>
                <a:ext uri="{FF2B5EF4-FFF2-40B4-BE49-F238E27FC236}">
                  <a16:creationId xmlns:a16="http://schemas.microsoft.com/office/drawing/2014/main" id="{E9FF1CAB-BC7F-1F48-A5C8-BDE86412F4A9}"/>
                </a:ext>
              </a:extLst>
            </p:cNvPr>
            <p:cNvSpPr>
              <a:spLocks noChangeShapeType="1"/>
            </p:cNvSpPr>
            <p:nvPr/>
          </p:nvSpPr>
          <p:spPr bwMode="auto">
            <a:xfrm>
              <a:off x="2548"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1" name="Line 115">
              <a:extLst>
                <a:ext uri="{FF2B5EF4-FFF2-40B4-BE49-F238E27FC236}">
                  <a16:creationId xmlns:a16="http://schemas.microsoft.com/office/drawing/2014/main" id="{8ED68C8A-0BFE-5840-84B7-02F2E3AAD1D6}"/>
                </a:ext>
              </a:extLst>
            </p:cNvPr>
            <p:cNvSpPr>
              <a:spLocks noChangeShapeType="1"/>
            </p:cNvSpPr>
            <p:nvPr/>
          </p:nvSpPr>
          <p:spPr bwMode="auto">
            <a:xfrm>
              <a:off x="2860"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 name="Line 116">
              <a:extLst>
                <a:ext uri="{FF2B5EF4-FFF2-40B4-BE49-F238E27FC236}">
                  <a16:creationId xmlns:a16="http://schemas.microsoft.com/office/drawing/2014/main" id="{5CB3088A-04BE-6B42-8311-95FD1CCAED2E}"/>
                </a:ext>
              </a:extLst>
            </p:cNvPr>
            <p:cNvSpPr>
              <a:spLocks noChangeShapeType="1"/>
            </p:cNvSpPr>
            <p:nvPr/>
          </p:nvSpPr>
          <p:spPr bwMode="auto">
            <a:xfrm>
              <a:off x="3172"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Line 117">
              <a:extLst>
                <a:ext uri="{FF2B5EF4-FFF2-40B4-BE49-F238E27FC236}">
                  <a16:creationId xmlns:a16="http://schemas.microsoft.com/office/drawing/2014/main" id="{494FD3E0-2224-3A49-9208-27438C677342}"/>
                </a:ext>
              </a:extLst>
            </p:cNvPr>
            <p:cNvSpPr>
              <a:spLocks noChangeShapeType="1"/>
            </p:cNvSpPr>
            <p:nvPr/>
          </p:nvSpPr>
          <p:spPr bwMode="auto">
            <a:xfrm>
              <a:off x="3484"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4" name="Line 118">
              <a:extLst>
                <a:ext uri="{FF2B5EF4-FFF2-40B4-BE49-F238E27FC236}">
                  <a16:creationId xmlns:a16="http://schemas.microsoft.com/office/drawing/2014/main" id="{B6CE5029-C0EF-2C44-BFF7-EADA896D0530}"/>
                </a:ext>
              </a:extLst>
            </p:cNvPr>
            <p:cNvSpPr>
              <a:spLocks noChangeShapeType="1"/>
            </p:cNvSpPr>
            <p:nvPr/>
          </p:nvSpPr>
          <p:spPr bwMode="auto">
            <a:xfrm>
              <a:off x="3796"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5" name="Line 119">
              <a:extLst>
                <a:ext uri="{FF2B5EF4-FFF2-40B4-BE49-F238E27FC236}">
                  <a16:creationId xmlns:a16="http://schemas.microsoft.com/office/drawing/2014/main" id="{8075C695-86FB-3549-BF8B-35E046665F48}"/>
                </a:ext>
              </a:extLst>
            </p:cNvPr>
            <p:cNvSpPr>
              <a:spLocks noChangeShapeType="1"/>
            </p:cNvSpPr>
            <p:nvPr/>
          </p:nvSpPr>
          <p:spPr bwMode="auto">
            <a:xfrm>
              <a:off x="4108" y="2928"/>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6" name="Text Box 120">
              <a:extLst>
                <a:ext uri="{FF2B5EF4-FFF2-40B4-BE49-F238E27FC236}">
                  <a16:creationId xmlns:a16="http://schemas.microsoft.com/office/drawing/2014/main" id="{228E9892-8FA9-1A44-AB93-227E3332F137}"/>
                </a:ext>
              </a:extLst>
            </p:cNvPr>
            <p:cNvSpPr txBox="1">
              <a:spLocks noChangeArrowheads="1"/>
            </p:cNvSpPr>
            <p:nvPr/>
          </p:nvSpPr>
          <p:spPr bwMode="auto">
            <a:xfrm>
              <a:off x="2930" y="329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0</a:t>
              </a:r>
              <a:endParaRPr lang="en-US" altLang="zh-TW" b="1">
                <a:latin typeface="Arial" pitchFamily="34" charset="0"/>
              </a:endParaRPr>
            </a:p>
          </p:txBody>
        </p:sp>
        <p:sp>
          <p:nvSpPr>
            <p:cNvPr id="17" name="Text Box 121">
              <a:extLst>
                <a:ext uri="{FF2B5EF4-FFF2-40B4-BE49-F238E27FC236}">
                  <a16:creationId xmlns:a16="http://schemas.microsoft.com/office/drawing/2014/main" id="{037DC3CF-9B52-D646-9A34-6B2FADD99A35}"/>
                </a:ext>
              </a:extLst>
            </p:cNvPr>
            <p:cNvSpPr txBox="1">
              <a:spLocks noChangeArrowheads="1"/>
            </p:cNvSpPr>
            <p:nvPr/>
          </p:nvSpPr>
          <p:spPr bwMode="auto">
            <a:xfrm>
              <a:off x="2591" y="3294"/>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-1</a:t>
              </a:r>
              <a:endParaRPr lang="en-US" altLang="zh-TW" b="1">
                <a:latin typeface="Arial" pitchFamily="34" charset="0"/>
              </a:endParaRPr>
            </a:p>
          </p:txBody>
        </p:sp>
        <p:sp>
          <p:nvSpPr>
            <p:cNvPr id="18" name="Text Box 122">
              <a:extLst>
                <a:ext uri="{FF2B5EF4-FFF2-40B4-BE49-F238E27FC236}">
                  <a16:creationId xmlns:a16="http://schemas.microsoft.com/office/drawing/2014/main" id="{3B7661D1-7580-EF4B-AC68-C4EEFF31192D}"/>
                </a:ext>
              </a:extLst>
            </p:cNvPr>
            <p:cNvSpPr txBox="1">
              <a:spLocks noChangeArrowheads="1"/>
            </p:cNvSpPr>
            <p:nvPr/>
          </p:nvSpPr>
          <p:spPr bwMode="auto">
            <a:xfrm>
              <a:off x="2279" y="3294"/>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-2</a:t>
              </a:r>
              <a:endParaRPr lang="en-US" altLang="zh-TW" b="1">
                <a:latin typeface="Arial" pitchFamily="34" charset="0"/>
              </a:endParaRPr>
            </a:p>
          </p:txBody>
        </p:sp>
        <p:sp>
          <p:nvSpPr>
            <p:cNvPr id="19" name="Text Box 123">
              <a:extLst>
                <a:ext uri="{FF2B5EF4-FFF2-40B4-BE49-F238E27FC236}">
                  <a16:creationId xmlns:a16="http://schemas.microsoft.com/office/drawing/2014/main" id="{B8045260-8CAE-FD49-A391-DD3C22BBEB6F}"/>
                </a:ext>
              </a:extLst>
            </p:cNvPr>
            <p:cNvSpPr txBox="1">
              <a:spLocks noChangeArrowheads="1"/>
            </p:cNvSpPr>
            <p:nvPr/>
          </p:nvSpPr>
          <p:spPr bwMode="auto">
            <a:xfrm>
              <a:off x="3866" y="329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3</a:t>
              </a:r>
              <a:endParaRPr lang="en-US" altLang="zh-TW" b="1">
                <a:latin typeface="Arial" pitchFamily="34" charset="0"/>
              </a:endParaRPr>
            </a:p>
          </p:txBody>
        </p:sp>
        <p:sp>
          <p:nvSpPr>
            <p:cNvPr id="20" name="Text Box 124">
              <a:extLst>
                <a:ext uri="{FF2B5EF4-FFF2-40B4-BE49-F238E27FC236}">
                  <a16:creationId xmlns:a16="http://schemas.microsoft.com/office/drawing/2014/main" id="{5476D672-B96C-B44C-9293-67C5641E01E1}"/>
                </a:ext>
              </a:extLst>
            </p:cNvPr>
            <p:cNvSpPr txBox="1">
              <a:spLocks noChangeArrowheads="1"/>
            </p:cNvSpPr>
            <p:nvPr/>
          </p:nvSpPr>
          <p:spPr bwMode="auto">
            <a:xfrm>
              <a:off x="3554" y="329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2</a:t>
              </a:r>
              <a:endParaRPr lang="en-US" altLang="zh-TW" b="1">
                <a:latin typeface="Arial" pitchFamily="34" charset="0"/>
              </a:endParaRPr>
            </a:p>
          </p:txBody>
        </p:sp>
        <p:sp>
          <p:nvSpPr>
            <p:cNvPr id="21" name="Text Box 125">
              <a:extLst>
                <a:ext uri="{FF2B5EF4-FFF2-40B4-BE49-F238E27FC236}">
                  <a16:creationId xmlns:a16="http://schemas.microsoft.com/office/drawing/2014/main" id="{DBC879A6-6E25-4A40-A7AE-99B61F0BB08E}"/>
                </a:ext>
              </a:extLst>
            </p:cNvPr>
            <p:cNvSpPr txBox="1">
              <a:spLocks noChangeArrowheads="1"/>
            </p:cNvSpPr>
            <p:nvPr/>
          </p:nvSpPr>
          <p:spPr bwMode="auto">
            <a:xfrm>
              <a:off x="3242" y="329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1</a:t>
              </a:r>
              <a:endParaRPr lang="en-US" altLang="zh-TW" b="1">
                <a:latin typeface="Arial" pitchFamily="34" charset="0"/>
              </a:endParaRPr>
            </a:p>
          </p:txBody>
        </p:sp>
        <p:sp>
          <p:nvSpPr>
            <p:cNvPr id="22" name="Text Box 126">
              <a:extLst>
                <a:ext uri="{FF2B5EF4-FFF2-40B4-BE49-F238E27FC236}">
                  <a16:creationId xmlns:a16="http://schemas.microsoft.com/office/drawing/2014/main" id="{B1218852-5102-774F-BF7A-1A9EDF745E1E}"/>
                </a:ext>
              </a:extLst>
            </p:cNvPr>
            <p:cNvSpPr txBox="1">
              <a:spLocks noChangeArrowheads="1"/>
            </p:cNvSpPr>
            <p:nvPr/>
          </p:nvSpPr>
          <p:spPr bwMode="auto">
            <a:xfrm>
              <a:off x="1966" y="3294"/>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-3</a:t>
              </a:r>
              <a:endParaRPr lang="en-US" altLang="zh-TW" b="1">
                <a:latin typeface="Arial" pitchFamily="34" charset="0"/>
              </a:endParaRPr>
            </a:p>
          </p:txBody>
        </p:sp>
        <p:sp>
          <p:nvSpPr>
            <p:cNvPr id="23" name="Text Box 127">
              <a:extLst>
                <a:ext uri="{FF2B5EF4-FFF2-40B4-BE49-F238E27FC236}">
                  <a16:creationId xmlns:a16="http://schemas.microsoft.com/office/drawing/2014/main" id="{CC8516CB-B8D8-2B44-83E3-3EB2C8C211E1}"/>
                </a:ext>
              </a:extLst>
            </p:cNvPr>
            <p:cNvSpPr txBox="1">
              <a:spLocks noChangeArrowheads="1"/>
            </p:cNvSpPr>
            <p:nvPr/>
          </p:nvSpPr>
          <p:spPr bwMode="auto">
            <a:xfrm>
              <a:off x="1228" y="2935"/>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b="1">
                  <a:latin typeface="Arial" pitchFamily="34" charset="0"/>
                </a:rPr>
                <a:t>...</a:t>
              </a:r>
            </a:p>
          </p:txBody>
        </p:sp>
        <p:sp>
          <p:nvSpPr>
            <p:cNvPr id="24" name="Text Box 128">
              <a:extLst>
                <a:ext uri="{FF2B5EF4-FFF2-40B4-BE49-F238E27FC236}">
                  <a16:creationId xmlns:a16="http://schemas.microsoft.com/office/drawing/2014/main" id="{DFC1AED2-A04C-9C4B-A3EF-7DFD3935FF22}"/>
                </a:ext>
              </a:extLst>
            </p:cNvPr>
            <p:cNvSpPr txBox="1">
              <a:spLocks noChangeArrowheads="1"/>
            </p:cNvSpPr>
            <p:nvPr/>
          </p:nvSpPr>
          <p:spPr bwMode="auto">
            <a:xfrm>
              <a:off x="4608" y="2935"/>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b="1">
                  <a:latin typeface="Arial" pitchFamily="34" charset="0"/>
                </a:rPr>
                <a:t>...</a:t>
              </a:r>
            </a:p>
          </p:txBody>
        </p:sp>
        <p:sp>
          <p:nvSpPr>
            <p:cNvPr id="25" name="Text Box 129">
              <a:extLst>
                <a:ext uri="{FF2B5EF4-FFF2-40B4-BE49-F238E27FC236}">
                  <a16:creationId xmlns:a16="http://schemas.microsoft.com/office/drawing/2014/main" id="{007880E9-9D72-4B41-83B1-1DD9BF3C0258}"/>
                </a:ext>
              </a:extLst>
            </p:cNvPr>
            <p:cNvSpPr txBox="1">
              <a:spLocks noChangeArrowheads="1"/>
            </p:cNvSpPr>
            <p:nvPr/>
          </p:nvSpPr>
          <p:spPr bwMode="auto">
            <a:xfrm>
              <a:off x="1243" y="2654"/>
              <a:ext cx="4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Tape</a:t>
              </a:r>
            </a:p>
          </p:txBody>
        </p:sp>
      </p:grpSp>
      <p:sp>
        <p:nvSpPr>
          <p:cNvPr id="26" name="Freeform 132">
            <a:extLst>
              <a:ext uri="{FF2B5EF4-FFF2-40B4-BE49-F238E27FC236}">
                <a16:creationId xmlns:a16="http://schemas.microsoft.com/office/drawing/2014/main" id="{80653807-E92B-F247-A878-CF1C4EFA3F4F}"/>
              </a:ext>
            </a:extLst>
          </p:cNvPr>
          <p:cNvSpPr>
            <a:spLocks/>
          </p:cNvSpPr>
          <p:nvPr/>
        </p:nvSpPr>
        <p:spPr bwMode="auto">
          <a:xfrm>
            <a:off x="5229224" y="4865686"/>
            <a:ext cx="577850" cy="533400"/>
          </a:xfrm>
          <a:custGeom>
            <a:avLst/>
            <a:gdLst>
              <a:gd name="T0" fmla="*/ 0 w 336"/>
              <a:gd name="T1" fmla="*/ 0 h 576"/>
              <a:gd name="T2" fmla="*/ 2147483647 w 336"/>
              <a:gd name="T3" fmla="*/ 2147483647 h 576"/>
              <a:gd name="T4" fmla="*/ 2147483647 w 336"/>
              <a:gd name="T5" fmla="*/ 2147483647 h 576"/>
              <a:gd name="T6" fmla="*/ 2147483647 w 336"/>
              <a:gd name="T7" fmla="*/ 2147483647 h 576"/>
              <a:gd name="T8" fmla="*/ 0 60000 65536"/>
              <a:gd name="T9" fmla="*/ 0 60000 65536"/>
              <a:gd name="T10" fmla="*/ 0 60000 65536"/>
              <a:gd name="T11" fmla="*/ 0 60000 65536"/>
              <a:gd name="T12" fmla="*/ 0 w 336"/>
              <a:gd name="T13" fmla="*/ 0 h 576"/>
              <a:gd name="T14" fmla="*/ 336 w 336"/>
              <a:gd name="T15" fmla="*/ 576 h 576"/>
            </a:gdLst>
            <a:ahLst/>
            <a:cxnLst>
              <a:cxn ang="T8">
                <a:pos x="T0" y="T1"/>
              </a:cxn>
              <a:cxn ang="T9">
                <a:pos x="T2" y="T3"/>
              </a:cxn>
              <a:cxn ang="T10">
                <a:pos x="T4" y="T5"/>
              </a:cxn>
              <a:cxn ang="T11">
                <a:pos x="T6" y="T7"/>
              </a:cxn>
            </a:cxnLst>
            <a:rect l="T12" t="T13" r="T14" b="T15"/>
            <a:pathLst>
              <a:path w="336" h="576">
                <a:moveTo>
                  <a:pt x="0" y="0"/>
                </a:moveTo>
                <a:cubicBezTo>
                  <a:pt x="24" y="88"/>
                  <a:pt x="48" y="176"/>
                  <a:pt x="96" y="240"/>
                </a:cubicBezTo>
                <a:cubicBezTo>
                  <a:pt x="144" y="304"/>
                  <a:pt x="248" y="328"/>
                  <a:pt x="288" y="384"/>
                </a:cubicBezTo>
                <a:cubicBezTo>
                  <a:pt x="328" y="440"/>
                  <a:pt x="332" y="508"/>
                  <a:pt x="336" y="576"/>
                </a:cubicBezTo>
              </a:path>
            </a:pathLst>
          </a:custGeom>
          <a:noFill/>
          <a:ln w="25400" cap="flat" cmpd="sng">
            <a:solidFill>
              <a:schemeClr val="tx1"/>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27" name="Text Box 133">
            <a:extLst>
              <a:ext uri="{FF2B5EF4-FFF2-40B4-BE49-F238E27FC236}">
                <a16:creationId xmlns:a16="http://schemas.microsoft.com/office/drawing/2014/main" id="{B8A62267-680F-3449-A62A-65E7718539A0}"/>
              </a:ext>
            </a:extLst>
          </p:cNvPr>
          <p:cNvSpPr txBox="1">
            <a:spLocks noChangeArrowheads="1"/>
          </p:cNvSpPr>
          <p:nvPr/>
        </p:nvSpPr>
        <p:spPr bwMode="auto">
          <a:xfrm>
            <a:off x="5897562" y="4937124"/>
            <a:ext cx="204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Read-write head</a:t>
            </a:r>
          </a:p>
        </p:txBody>
      </p:sp>
      <p:sp>
        <p:nvSpPr>
          <p:cNvPr id="28" name="Text Box 131">
            <a:extLst>
              <a:ext uri="{FF2B5EF4-FFF2-40B4-BE49-F238E27FC236}">
                <a16:creationId xmlns:a16="http://schemas.microsoft.com/office/drawing/2014/main" id="{94F1D3D2-261D-DD4E-802B-4396A4608236}"/>
              </a:ext>
            </a:extLst>
          </p:cNvPr>
          <p:cNvSpPr txBox="1">
            <a:spLocks noChangeArrowheads="1"/>
          </p:cNvSpPr>
          <p:nvPr/>
        </p:nvSpPr>
        <p:spPr bwMode="auto">
          <a:xfrm>
            <a:off x="4394199" y="4140199"/>
            <a:ext cx="1647825" cy="714375"/>
          </a:xfrm>
          <a:prstGeom prst="rect">
            <a:avLst/>
          </a:prstGeom>
          <a:solidFill>
            <a:srgbClr val="CCFFCC"/>
          </a:solidFill>
          <a:ln w="12700">
            <a:solidFill>
              <a:schemeClr val="tx1"/>
            </a:solidFill>
            <a:miter lim="800000"/>
            <a:headEnd type="none" w="sm" len="sm"/>
            <a:tailEnd type="none" w="sm" len="sm"/>
          </a:ln>
        </p:spPr>
        <p:txBody>
          <a:bodyPr>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Finite state control</a:t>
            </a:r>
          </a:p>
        </p:txBody>
      </p:sp>
      <p:sp>
        <p:nvSpPr>
          <p:cNvPr id="29" name="Slide Number Placeholder 1">
            <a:extLst>
              <a:ext uri="{FF2B5EF4-FFF2-40B4-BE49-F238E27FC236}">
                <a16:creationId xmlns:a16="http://schemas.microsoft.com/office/drawing/2014/main" id="{FBB6CAB5-8C1E-AB02-AB41-8B521FA939F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a:p>
        </p:txBody>
      </p:sp>
    </p:spTree>
    <p:extLst>
      <p:ext uri="{BB962C8B-B14F-4D97-AF65-F5344CB8AC3E}">
        <p14:creationId xmlns:p14="http://schemas.microsoft.com/office/powerpoint/2010/main" val="87177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1F18-817A-2D4E-904D-33BCB3AC2038}"/>
              </a:ext>
            </a:extLst>
          </p:cNvPr>
          <p:cNvSpPr>
            <a:spLocks noGrp="1"/>
          </p:cNvSpPr>
          <p:nvPr>
            <p:ph type="title"/>
          </p:nvPr>
        </p:nvSpPr>
        <p:spPr/>
        <p:txBody>
          <a:bodyPr/>
          <a:lstStyle/>
          <a:p>
            <a:r>
              <a:rPr lang="en-US" dirty="0"/>
              <a:t>Undecidable Decision Problem</a:t>
            </a:r>
          </a:p>
        </p:txBody>
      </p:sp>
      <p:sp>
        <p:nvSpPr>
          <p:cNvPr id="3" name="Content Placeholder 2">
            <a:extLst>
              <a:ext uri="{FF2B5EF4-FFF2-40B4-BE49-F238E27FC236}">
                <a16:creationId xmlns:a16="http://schemas.microsoft.com/office/drawing/2014/main" id="{4988F597-5268-B74D-8A6E-F02D814D95AA}"/>
              </a:ext>
            </a:extLst>
          </p:cNvPr>
          <p:cNvSpPr>
            <a:spLocks noGrp="1"/>
          </p:cNvSpPr>
          <p:nvPr>
            <p:ph idx="1"/>
          </p:nvPr>
        </p:nvSpPr>
        <p:spPr/>
        <p:txBody>
          <a:bodyPr/>
          <a:lstStyle/>
          <a:p>
            <a:r>
              <a:rPr lang="en-US" altLang="zh-TW" b="1" dirty="0"/>
              <a:t>The Halting Problem</a:t>
            </a:r>
          </a:p>
          <a:p>
            <a:pPr lvl="1"/>
            <a:r>
              <a:rPr lang="en-US" altLang="zh-TW" dirty="0"/>
              <a:t>Determine from a description of an arbitrary computer program and an input </a:t>
            </a:r>
            <a:r>
              <a:rPr lang="en-US" altLang="zh-TW" i="1" dirty="0"/>
              <a:t>whether the program will finish running </a:t>
            </a:r>
            <a:r>
              <a:rPr lang="en-US" altLang="zh-TW" dirty="0"/>
              <a:t>(i.e., halt) or continue to run forever</a:t>
            </a:r>
            <a:endParaRPr lang="zh-TW" altLang="en-US" dirty="0"/>
          </a:p>
          <a:p>
            <a:endParaRPr lang="en-US" dirty="0"/>
          </a:p>
        </p:txBody>
      </p:sp>
      <p:pic>
        <p:nvPicPr>
          <p:cNvPr id="15362" name="Picture 2" descr="Turing Machine Halting Problem">
            <a:extLst>
              <a:ext uri="{FF2B5EF4-FFF2-40B4-BE49-F238E27FC236}">
                <a16:creationId xmlns:a16="http://schemas.microsoft.com/office/drawing/2014/main" id="{D45B4F15-A542-F84B-9FA1-9735A18EF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3090862"/>
            <a:ext cx="7277100" cy="3162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1496BF67-B89B-7FCD-B7C4-977DFDAFEE4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a:p>
        </p:txBody>
      </p:sp>
    </p:spTree>
    <p:extLst>
      <p:ext uri="{BB962C8B-B14F-4D97-AF65-F5344CB8AC3E}">
        <p14:creationId xmlns:p14="http://schemas.microsoft.com/office/powerpoint/2010/main" val="3014512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38BA-C25E-844D-9AA8-1F84E1791839}"/>
              </a:ext>
            </a:extLst>
          </p:cNvPr>
          <p:cNvSpPr>
            <a:spLocks noGrp="1"/>
          </p:cNvSpPr>
          <p:nvPr>
            <p:ph type="title"/>
          </p:nvPr>
        </p:nvSpPr>
        <p:spPr/>
        <p:txBody>
          <a:bodyPr/>
          <a:lstStyle/>
          <a:p>
            <a:r>
              <a:rPr lang="en-US" dirty="0"/>
              <a:t>Non-deterministic Turing Machine</a:t>
            </a:r>
          </a:p>
        </p:txBody>
      </p:sp>
      <p:sp>
        <p:nvSpPr>
          <p:cNvPr id="3" name="Content Placeholder 2">
            <a:extLst>
              <a:ext uri="{FF2B5EF4-FFF2-40B4-BE49-F238E27FC236}">
                <a16:creationId xmlns:a16="http://schemas.microsoft.com/office/drawing/2014/main" id="{B7A7C144-F1DB-314E-BBC2-8D96D233AD6D}"/>
              </a:ext>
            </a:extLst>
          </p:cNvPr>
          <p:cNvSpPr>
            <a:spLocks noGrp="1"/>
          </p:cNvSpPr>
          <p:nvPr>
            <p:ph idx="1"/>
          </p:nvPr>
        </p:nvSpPr>
        <p:spPr/>
        <p:txBody>
          <a:bodyPr/>
          <a:lstStyle/>
          <a:p>
            <a:pPr algn="just" eaLnBrk="1" hangingPunct="1"/>
            <a:r>
              <a:rPr lang="en-US" altLang="zh-TW" b="1" dirty="0">
                <a:ea typeface="新細明體" pitchFamily="18" charset="-120"/>
              </a:rPr>
              <a:t>An imaginary, very powerful machine that</a:t>
            </a:r>
          </a:p>
          <a:p>
            <a:pPr lvl="1" algn="just"/>
            <a:r>
              <a:rPr lang="en-US" altLang="zh-TW" dirty="0"/>
              <a:t>Can spawn many parallel search paths each solving the problem deterministically </a:t>
            </a:r>
          </a:p>
          <a:p>
            <a:pPr lvl="2" algn="just"/>
            <a:r>
              <a:rPr lang="en-US" altLang="zh-TW" dirty="0"/>
              <a:t>NOT a formal definition but an easy way to understand what a non-deterministic Turing machine is!</a:t>
            </a:r>
            <a:endParaRPr lang="en-US" altLang="zh-TW" dirty="0">
              <a:ea typeface="新細明體" pitchFamily="18" charset="-120"/>
            </a:endParaRPr>
          </a:p>
          <a:p>
            <a:pPr lvl="1" algn="just"/>
            <a:r>
              <a:rPr lang="en-US" altLang="zh-TW" dirty="0">
                <a:ea typeface="新細明體" pitchFamily="18" charset="-120"/>
              </a:rPr>
              <a:t>If </a:t>
            </a:r>
            <a:r>
              <a:rPr lang="en-US" altLang="zh-TW" dirty="0">
                <a:solidFill>
                  <a:srgbClr val="FF0000"/>
                </a:solidFill>
                <a:ea typeface="新細明體" pitchFamily="18" charset="-120"/>
              </a:rPr>
              <a:t>solution checking </a:t>
            </a:r>
            <a:r>
              <a:rPr lang="en-US" altLang="zh-TW" dirty="0">
                <a:ea typeface="新細明體" pitchFamily="18" charset="-120"/>
              </a:rPr>
              <a:t>for some problems can be done in polynomial time on a deterministic machine, then the problem can be </a:t>
            </a:r>
            <a:r>
              <a:rPr lang="en-US" altLang="zh-TW" dirty="0">
                <a:solidFill>
                  <a:srgbClr val="FF0000"/>
                </a:solidFill>
                <a:ea typeface="新細明體" pitchFamily="18" charset="-120"/>
              </a:rPr>
              <a:t>solved</a:t>
            </a:r>
            <a:r>
              <a:rPr lang="en-US" altLang="zh-TW" dirty="0">
                <a:ea typeface="新細明體" pitchFamily="18" charset="-120"/>
              </a:rPr>
              <a:t> in polynomial time on a non-deterministic Turing machine</a:t>
            </a:r>
          </a:p>
          <a:p>
            <a:pPr algn="just" eaLnBrk="1" hangingPunct="1"/>
            <a:r>
              <a:rPr lang="en-US" altLang="zh-TW" b="1" dirty="0">
                <a:ea typeface="新細明體" pitchFamily="18" charset="-120"/>
              </a:rPr>
              <a:t>Non-deterministic two stages:</a:t>
            </a:r>
          </a:p>
          <a:p>
            <a:pPr lvl="1" algn="just" eaLnBrk="1" hangingPunct="1"/>
            <a:r>
              <a:rPr lang="en-US" altLang="zh-TW" dirty="0">
                <a:ea typeface="新細明體" pitchFamily="18" charset="-120"/>
              </a:rPr>
              <a:t>make a guess what the solution is</a:t>
            </a:r>
          </a:p>
          <a:p>
            <a:pPr lvl="1" algn="just" eaLnBrk="1" hangingPunct="1"/>
            <a:r>
              <a:rPr lang="en-US" altLang="zh-TW" dirty="0">
                <a:ea typeface="新細明體" pitchFamily="18" charset="-120"/>
              </a:rPr>
              <a:t>check whether the guess is correct</a:t>
            </a:r>
          </a:p>
          <a:p>
            <a:pPr algn="just"/>
            <a:endParaRPr lang="en-US" dirty="0"/>
          </a:p>
        </p:txBody>
      </p:sp>
      <p:sp>
        <p:nvSpPr>
          <p:cNvPr id="4" name="Slide Number Placeholder 1">
            <a:extLst>
              <a:ext uri="{FF2B5EF4-FFF2-40B4-BE49-F238E27FC236}">
                <a16:creationId xmlns:a16="http://schemas.microsoft.com/office/drawing/2014/main" id="{15D03F44-531C-297A-F541-25184B121ACF}"/>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a:p>
        </p:txBody>
      </p:sp>
    </p:spTree>
    <p:extLst>
      <p:ext uri="{BB962C8B-B14F-4D97-AF65-F5344CB8AC3E}">
        <p14:creationId xmlns:p14="http://schemas.microsoft.com/office/powerpoint/2010/main" val="298185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B380-5558-F648-81A1-0B9EF66CAD74}"/>
              </a:ext>
            </a:extLst>
          </p:cNvPr>
          <p:cNvSpPr>
            <a:spLocks noGrp="1"/>
          </p:cNvSpPr>
          <p:nvPr>
            <p:ph type="title"/>
          </p:nvPr>
        </p:nvSpPr>
        <p:spPr/>
        <p:txBody>
          <a:bodyPr/>
          <a:lstStyle/>
          <a:p>
            <a:r>
              <a:rPr lang="en-US" dirty="0"/>
              <a:t>Complexity Classes: NP Class</a:t>
            </a:r>
          </a:p>
        </p:txBody>
      </p:sp>
      <p:sp>
        <p:nvSpPr>
          <p:cNvPr id="3" name="Content Placeholder 2">
            <a:extLst>
              <a:ext uri="{FF2B5EF4-FFF2-40B4-BE49-F238E27FC236}">
                <a16:creationId xmlns:a16="http://schemas.microsoft.com/office/drawing/2014/main" id="{FEA0D2BD-A469-CB46-9043-1E73FD6C6CEC}"/>
              </a:ext>
            </a:extLst>
          </p:cNvPr>
          <p:cNvSpPr>
            <a:spLocks noGrp="1"/>
          </p:cNvSpPr>
          <p:nvPr>
            <p:ph idx="1"/>
          </p:nvPr>
        </p:nvSpPr>
        <p:spPr/>
        <p:txBody>
          <a:bodyPr/>
          <a:lstStyle/>
          <a:p>
            <a:pPr algn="just"/>
            <a:r>
              <a:rPr lang="en-US" altLang="zh-TW" dirty="0">
                <a:solidFill>
                  <a:srgbClr val="FF0000"/>
                </a:solidFill>
                <a:ea typeface="新細明體" pitchFamily="18" charset="-120"/>
              </a:rPr>
              <a:t>Class NP </a:t>
            </a:r>
            <a:r>
              <a:rPr lang="en-US" altLang="zh-TW" dirty="0">
                <a:ea typeface="新細明體" pitchFamily="18" charset="-120"/>
              </a:rPr>
              <a:t>contains those problems that can be solved in polynomial time on a </a:t>
            </a:r>
            <a:r>
              <a:rPr lang="en-US" altLang="zh-TW" i="1" dirty="0">
                <a:ea typeface="新細明體" pitchFamily="18" charset="-120"/>
              </a:rPr>
              <a:t>non-deterministic</a:t>
            </a:r>
            <a:r>
              <a:rPr lang="en-US" altLang="zh-TW" dirty="0">
                <a:ea typeface="新細明體" pitchFamily="18" charset="-120"/>
              </a:rPr>
              <a:t> Turing machine</a:t>
            </a:r>
          </a:p>
          <a:p>
            <a:pPr algn="just"/>
            <a:endParaRPr lang="en-US" altLang="zh-TW" dirty="0">
              <a:ea typeface="新細明體" pitchFamily="18" charset="-120"/>
            </a:endParaRPr>
          </a:p>
          <a:p>
            <a:pPr algn="just"/>
            <a:endParaRPr lang="en-US" altLang="zh-TW" dirty="0">
              <a:ea typeface="新細明體" pitchFamily="18" charset="-120"/>
            </a:endParaRPr>
          </a:p>
          <a:p>
            <a:pPr algn="just"/>
            <a:endParaRPr lang="en-US" altLang="zh-TW" dirty="0">
              <a:ea typeface="新細明體" pitchFamily="18" charset="-120"/>
            </a:endParaRPr>
          </a:p>
          <a:p>
            <a:pPr algn="just"/>
            <a:endParaRPr lang="en-US" altLang="zh-TW" dirty="0">
              <a:ea typeface="新細明體" pitchFamily="18" charset="-120"/>
            </a:endParaRPr>
          </a:p>
          <a:p>
            <a:pPr algn="just"/>
            <a:r>
              <a:rPr lang="en-US" altLang="zh-TW" dirty="0">
                <a:ea typeface="新細明體" pitchFamily="18" charset="-120"/>
              </a:rPr>
              <a:t>Alternatively, </a:t>
            </a:r>
            <a:r>
              <a:rPr lang="en-US" dirty="0"/>
              <a:t>NP is the set of decision problems for which the problem instances, where the answer is "yes", have proofs verifiable in polynomial time by a deterministic Turing machine</a:t>
            </a:r>
          </a:p>
          <a:p>
            <a:pPr algn="just"/>
            <a:endParaRPr lang="en-US" dirty="0"/>
          </a:p>
        </p:txBody>
      </p:sp>
      <p:grpSp>
        <p:nvGrpSpPr>
          <p:cNvPr id="4" name="Group 31">
            <a:extLst>
              <a:ext uri="{FF2B5EF4-FFF2-40B4-BE49-F238E27FC236}">
                <a16:creationId xmlns:a16="http://schemas.microsoft.com/office/drawing/2014/main" id="{85606D76-B770-AE4A-AA04-E6F3361D8918}"/>
              </a:ext>
            </a:extLst>
          </p:cNvPr>
          <p:cNvGrpSpPr>
            <a:grpSpLocks/>
          </p:cNvGrpSpPr>
          <p:nvPr/>
        </p:nvGrpSpPr>
        <p:grpSpPr bwMode="auto">
          <a:xfrm>
            <a:off x="2764486" y="2504117"/>
            <a:ext cx="6931025" cy="1712776"/>
            <a:chOff x="755" y="1656"/>
            <a:chExt cx="4366" cy="1332"/>
          </a:xfrm>
        </p:grpSpPr>
        <p:sp>
          <p:nvSpPr>
            <p:cNvPr id="5" name="Oval 23">
              <a:extLst>
                <a:ext uri="{FF2B5EF4-FFF2-40B4-BE49-F238E27FC236}">
                  <a16:creationId xmlns:a16="http://schemas.microsoft.com/office/drawing/2014/main" id="{65DB5C7E-8D5C-4145-AC8E-C47E0D62DC21}"/>
                </a:ext>
              </a:extLst>
            </p:cNvPr>
            <p:cNvSpPr>
              <a:spLocks noChangeArrowheads="1"/>
            </p:cNvSpPr>
            <p:nvPr/>
          </p:nvSpPr>
          <p:spPr bwMode="auto">
            <a:xfrm>
              <a:off x="755" y="1656"/>
              <a:ext cx="4366" cy="1332"/>
            </a:xfrm>
            <a:prstGeom prst="ellipse">
              <a:avLst/>
            </a:prstGeom>
            <a:solidFill>
              <a:srgbClr val="FF99FF"/>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Text Box 24">
              <a:extLst>
                <a:ext uri="{FF2B5EF4-FFF2-40B4-BE49-F238E27FC236}">
                  <a16:creationId xmlns:a16="http://schemas.microsoft.com/office/drawing/2014/main" id="{7FD1A0B8-3F21-7445-8CCE-FAB3C9330481}"/>
                </a:ext>
              </a:extLst>
            </p:cNvPr>
            <p:cNvSpPr txBox="1">
              <a:spLocks noChangeArrowheads="1"/>
            </p:cNvSpPr>
            <p:nvPr/>
          </p:nvSpPr>
          <p:spPr bwMode="auto">
            <a:xfrm>
              <a:off x="1123" y="2145"/>
              <a:ext cx="13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dirty="0">
                  <a:latin typeface="Arial" pitchFamily="34" charset="0"/>
                </a:rPr>
                <a:t>All problems</a:t>
              </a:r>
            </a:p>
          </p:txBody>
        </p:sp>
      </p:grpSp>
      <p:grpSp>
        <p:nvGrpSpPr>
          <p:cNvPr id="7" name="Group 32">
            <a:extLst>
              <a:ext uri="{FF2B5EF4-FFF2-40B4-BE49-F238E27FC236}">
                <a16:creationId xmlns:a16="http://schemas.microsoft.com/office/drawing/2014/main" id="{266A9DD4-E590-1740-BE07-570F70FF2310}"/>
              </a:ext>
            </a:extLst>
          </p:cNvPr>
          <p:cNvGrpSpPr>
            <a:grpSpLocks/>
          </p:cNvGrpSpPr>
          <p:nvPr/>
        </p:nvGrpSpPr>
        <p:grpSpPr bwMode="auto">
          <a:xfrm>
            <a:off x="5576163" y="2845338"/>
            <a:ext cx="3632200" cy="1130531"/>
            <a:chOff x="2047" y="1893"/>
            <a:chExt cx="2288" cy="1104"/>
          </a:xfrm>
        </p:grpSpPr>
        <p:sp>
          <p:nvSpPr>
            <p:cNvPr id="8" name="Oval 26">
              <a:extLst>
                <a:ext uri="{FF2B5EF4-FFF2-40B4-BE49-F238E27FC236}">
                  <a16:creationId xmlns:a16="http://schemas.microsoft.com/office/drawing/2014/main" id="{D84389C0-8A20-EB46-88DD-6DCBAD5D1633}"/>
                </a:ext>
              </a:extLst>
            </p:cNvPr>
            <p:cNvSpPr>
              <a:spLocks noChangeArrowheads="1"/>
            </p:cNvSpPr>
            <p:nvPr/>
          </p:nvSpPr>
          <p:spPr bwMode="auto">
            <a:xfrm>
              <a:off x="2047" y="1893"/>
              <a:ext cx="2288" cy="1104"/>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9" name="Text Box 27">
              <a:extLst>
                <a:ext uri="{FF2B5EF4-FFF2-40B4-BE49-F238E27FC236}">
                  <a16:creationId xmlns:a16="http://schemas.microsoft.com/office/drawing/2014/main" id="{1CDBA1AE-1A23-0048-B3F7-295E45505524}"/>
                </a:ext>
              </a:extLst>
            </p:cNvPr>
            <p:cNvSpPr txBox="1">
              <a:spLocks noChangeArrowheads="1"/>
            </p:cNvSpPr>
            <p:nvPr/>
          </p:nvSpPr>
          <p:spPr bwMode="auto">
            <a:xfrm>
              <a:off x="2555" y="2261"/>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10" name="Group 33">
            <a:extLst>
              <a:ext uri="{FF2B5EF4-FFF2-40B4-BE49-F238E27FC236}">
                <a16:creationId xmlns:a16="http://schemas.microsoft.com/office/drawing/2014/main" id="{4E4CF6DD-5571-A348-8DE5-F154A0CA70AA}"/>
              </a:ext>
            </a:extLst>
          </p:cNvPr>
          <p:cNvGrpSpPr>
            <a:grpSpLocks/>
          </p:cNvGrpSpPr>
          <p:nvPr/>
        </p:nvGrpSpPr>
        <p:grpSpPr bwMode="auto">
          <a:xfrm>
            <a:off x="7301776" y="3053030"/>
            <a:ext cx="990600" cy="731677"/>
            <a:chOff x="3191" y="2009"/>
            <a:chExt cx="624" cy="480"/>
          </a:xfrm>
        </p:grpSpPr>
        <p:sp>
          <p:nvSpPr>
            <p:cNvPr id="11" name="Oval 29">
              <a:extLst>
                <a:ext uri="{FF2B5EF4-FFF2-40B4-BE49-F238E27FC236}">
                  <a16:creationId xmlns:a16="http://schemas.microsoft.com/office/drawing/2014/main" id="{CEC64801-C381-9347-AD75-433E0FE77271}"/>
                </a:ext>
              </a:extLst>
            </p:cNvPr>
            <p:cNvSpPr>
              <a:spLocks noChangeArrowheads="1"/>
            </p:cNvSpPr>
            <p:nvPr/>
          </p:nvSpPr>
          <p:spPr bwMode="auto">
            <a:xfrm>
              <a:off x="3191" y="2009"/>
              <a:ext cx="624"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2" name="Text Box 30">
              <a:extLst>
                <a:ext uri="{FF2B5EF4-FFF2-40B4-BE49-F238E27FC236}">
                  <a16:creationId xmlns:a16="http://schemas.microsoft.com/office/drawing/2014/main" id="{126E3676-DD24-3646-A288-BFB554624A10}"/>
                </a:ext>
              </a:extLst>
            </p:cNvPr>
            <p:cNvSpPr txBox="1">
              <a:spLocks noChangeArrowheads="1"/>
            </p:cNvSpPr>
            <p:nvPr/>
          </p:nvSpPr>
          <p:spPr bwMode="auto">
            <a:xfrm>
              <a:off x="3381" y="211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dirty="0">
                  <a:latin typeface="Arial" pitchFamily="34" charset="0"/>
                </a:rPr>
                <a:t>P</a:t>
              </a:r>
            </a:p>
          </p:txBody>
        </p:sp>
      </p:grpSp>
      <p:sp>
        <p:nvSpPr>
          <p:cNvPr id="13" name="Slide Number Placeholder 1">
            <a:extLst>
              <a:ext uri="{FF2B5EF4-FFF2-40B4-BE49-F238E27FC236}">
                <a16:creationId xmlns:a16="http://schemas.microsoft.com/office/drawing/2014/main" id="{BFE59E7C-349F-1216-A113-13D6D9DB1C8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a:p>
        </p:txBody>
      </p:sp>
      <p:sp>
        <p:nvSpPr>
          <p:cNvPr id="14" name="TextBox 13">
            <a:extLst>
              <a:ext uri="{FF2B5EF4-FFF2-40B4-BE49-F238E27FC236}">
                <a16:creationId xmlns:a16="http://schemas.microsoft.com/office/drawing/2014/main" id="{8A84EC1E-EBD1-EE47-9074-74266041C31A}"/>
              </a:ext>
            </a:extLst>
          </p:cNvPr>
          <p:cNvSpPr txBox="1"/>
          <p:nvPr/>
        </p:nvSpPr>
        <p:spPr>
          <a:xfrm>
            <a:off x="838200" y="5807630"/>
            <a:ext cx="4615879" cy="369332"/>
          </a:xfrm>
          <a:prstGeom prst="rect">
            <a:avLst/>
          </a:prstGeom>
          <a:noFill/>
        </p:spPr>
        <p:txBody>
          <a:bodyPr wrap="none" rtlCol="0">
            <a:spAutoFit/>
          </a:bodyPr>
          <a:lstStyle/>
          <a:p>
            <a:r>
              <a:rPr lang="en-US" dirty="0">
                <a:hlinkClick r:id="rId3"/>
              </a:rPr>
              <a:t>https://en.wikipedia.org/wiki/NP_(complexity)</a:t>
            </a:r>
            <a:r>
              <a:rPr lang="en-US" dirty="0"/>
              <a:t> </a:t>
            </a:r>
          </a:p>
        </p:txBody>
      </p:sp>
    </p:spTree>
    <p:extLst>
      <p:ext uri="{BB962C8B-B14F-4D97-AF65-F5344CB8AC3E}">
        <p14:creationId xmlns:p14="http://schemas.microsoft.com/office/powerpoint/2010/main" val="27799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2FCA-B51D-8A44-A3FD-E21E73A6C02B}"/>
              </a:ext>
            </a:extLst>
          </p:cNvPr>
          <p:cNvSpPr>
            <a:spLocks noGrp="1"/>
          </p:cNvSpPr>
          <p:nvPr>
            <p:ph type="title"/>
          </p:nvPr>
        </p:nvSpPr>
        <p:spPr/>
        <p:txBody>
          <a:bodyPr/>
          <a:lstStyle/>
          <a:p>
            <a:r>
              <a:rPr lang="en-US" dirty="0"/>
              <a:t>NP-complete Problem Class</a:t>
            </a:r>
          </a:p>
        </p:txBody>
      </p:sp>
      <p:sp>
        <p:nvSpPr>
          <p:cNvPr id="3" name="Content Placeholder 2">
            <a:extLst>
              <a:ext uri="{FF2B5EF4-FFF2-40B4-BE49-F238E27FC236}">
                <a16:creationId xmlns:a16="http://schemas.microsoft.com/office/drawing/2014/main" id="{C3E3F370-A605-8E42-AF34-240C9DBE0030}"/>
              </a:ext>
            </a:extLst>
          </p:cNvPr>
          <p:cNvSpPr>
            <a:spLocks noGrp="1"/>
          </p:cNvSpPr>
          <p:nvPr>
            <p:ph idx="1"/>
          </p:nvPr>
        </p:nvSpPr>
        <p:spPr/>
        <p:txBody>
          <a:bodyPr/>
          <a:lstStyle/>
          <a:p>
            <a:pPr eaLnBrk="1" hangingPunct="1"/>
            <a:r>
              <a:rPr lang="en-US" altLang="zh-TW" b="1" dirty="0">
                <a:ea typeface="新細明體" pitchFamily="18" charset="-120"/>
              </a:rPr>
              <a:t>A question which is still not answered:</a:t>
            </a:r>
          </a:p>
          <a:p>
            <a:pPr eaLnBrk="1" hangingPunct="1"/>
            <a:endParaRPr lang="en-US" altLang="zh-TW" b="1" dirty="0">
              <a:ea typeface="新細明體" pitchFamily="18" charset="-120"/>
            </a:endParaRPr>
          </a:p>
          <a:p>
            <a:pPr algn="ctr" eaLnBrk="1" hangingPunct="1">
              <a:buFont typeface="Wingdings" pitchFamily="2" charset="2"/>
              <a:buNone/>
            </a:pPr>
            <a:r>
              <a:rPr lang="en-US" altLang="zh-TW" i="1" dirty="0">
                <a:latin typeface="Times-Italic"/>
                <a:ea typeface="新細明體" pitchFamily="18" charset="-120"/>
              </a:rPr>
              <a:t>P </a:t>
            </a:r>
            <a:r>
              <a:rPr lang="en-US" altLang="zh-TW" i="1" dirty="0">
                <a:latin typeface="Times-Italic"/>
                <a:ea typeface="新細明體" pitchFamily="18" charset="-120"/>
                <a:sym typeface="Symbol" pitchFamily="18" charset="2"/>
              </a:rPr>
              <a:t>=  </a:t>
            </a:r>
            <a:r>
              <a:rPr lang="en-US" altLang="zh-TW" i="1" dirty="0">
                <a:latin typeface="Times-Italic"/>
                <a:ea typeface="新細明體" pitchFamily="18" charset="-120"/>
              </a:rPr>
              <a:t>NP  </a:t>
            </a:r>
            <a:r>
              <a:rPr lang="en-US" altLang="zh-TW" dirty="0">
                <a:ea typeface="新細明體" pitchFamily="18" charset="-120"/>
              </a:rPr>
              <a:t>or  </a:t>
            </a:r>
            <a:r>
              <a:rPr lang="en-US" altLang="zh-TW" i="1" dirty="0">
                <a:latin typeface="Times-Italic"/>
                <a:ea typeface="新細明體" pitchFamily="18" charset="-120"/>
              </a:rPr>
              <a:t>P </a:t>
            </a:r>
            <a:r>
              <a:rPr lang="en-US" altLang="zh-TW" i="1" dirty="0">
                <a:latin typeface="Times-Italic"/>
                <a:ea typeface="新細明體" pitchFamily="18" charset="-120"/>
                <a:sym typeface="Symbol" pitchFamily="18" charset="2"/>
              </a:rPr>
              <a:t></a:t>
            </a:r>
            <a:r>
              <a:rPr lang="en-US" altLang="zh-TW" i="1" dirty="0">
                <a:latin typeface="Times-Italic"/>
                <a:ea typeface="新細明體" pitchFamily="18" charset="-120"/>
              </a:rPr>
              <a:t> NP </a:t>
            </a:r>
          </a:p>
          <a:p>
            <a:pPr eaLnBrk="1" hangingPunct="1"/>
            <a:endParaRPr lang="en-US" altLang="zh-TW" b="1" dirty="0">
              <a:ea typeface="新細明體" pitchFamily="18" charset="-120"/>
            </a:endParaRPr>
          </a:p>
          <a:p>
            <a:pPr eaLnBrk="1" hangingPunct="1"/>
            <a:r>
              <a:rPr lang="en-US" altLang="zh-TW" b="1" dirty="0">
                <a:ea typeface="新細明體" pitchFamily="18" charset="-120"/>
              </a:rPr>
              <a:t>There is a strong </a:t>
            </a:r>
            <a:r>
              <a:rPr lang="en-US" altLang="zh-TW" b="1" u="sng" dirty="0">
                <a:ea typeface="新細明體" pitchFamily="18" charset="-120"/>
              </a:rPr>
              <a:t>belief</a:t>
            </a:r>
            <a:r>
              <a:rPr lang="en-US" altLang="zh-TW" b="1" dirty="0">
                <a:ea typeface="新細明體" pitchFamily="18" charset="-120"/>
              </a:rPr>
              <a:t> that </a:t>
            </a:r>
            <a:r>
              <a:rPr lang="en-US" altLang="zh-TW" b="1" i="1" dirty="0">
                <a:latin typeface="Times-Italic"/>
                <a:ea typeface="新細明體" pitchFamily="18" charset="-120"/>
              </a:rPr>
              <a:t>P</a:t>
            </a:r>
            <a:r>
              <a:rPr lang="en-US" altLang="zh-TW" b="1" i="1" dirty="0">
                <a:latin typeface="Times-Italic"/>
                <a:ea typeface="新細明體" pitchFamily="18" charset="-120"/>
                <a:sym typeface="Symbol" pitchFamily="18" charset="2"/>
              </a:rPr>
              <a:t></a:t>
            </a:r>
            <a:r>
              <a:rPr lang="en-US" altLang="zh-TW" b="1" i="1" dirty="0">
                <a:latin typeface="Times-Italic"/>
                <a:ea typeface="新細明體" pitchFamily="18" charset="-120"/>
              </a:rPr>
              <a:t> NP</a:t>
            </a:r>
            <a:r>
              <a:rPr lang="en-US" altLang="zh-TW" b="1" dirty="0">
                <a:ea typeface="新細明體" pitchFamily="18" charset="-120"/>
              </a:rPr>
              <a:t>, due to the existence of NP-complete problems (NPC)</a:t>
            </a:r>
          </a:p>
          <a:p>
            <a:pPr lvl="1" algn="just" eaLnBrk="1" hangingPunct="1"/>
            <a:r>
              <a:rPr lang="en-US" altLang="zh-TW" dirty="0">
                <a:ea typeface="新細明體" pitchFamily="18" charset="-120"/>
              </a:rPr>
              <a:t>All NPC problems have the </a:t>
            </a:r>
            <a:r>
              <a:rPr lang="en-US" altLang="zh-TW" dirty="0">
                <a:solidFill>
                  <a:srgbClr val="FF0000"/>
                </a:solidFill>
                <a:ea typeface="新細明體" pitchFamily="18" charset="-120"/>
              </a:rPr>
              <a:t>same degree of difficulty</a:t>
            </a:r>
          </a:p>
          <a:p>
            <a:pPr lvl="1" algn="just" eaLnBrk="1" hangingPunct="1"/>
            <a:r>
              <a:rPr lang="en-US" altLang="zh-TW" dirty="0">
                <a:ea typeface="新細明體" pitchFamily="18" charset="-120"/>
              </a:rPr>
              <a:t>If one of them could be solved in polynomial time, all of them would have a polynomial time solution</a:t>
            </a:r>
          </a:p>
          <a:p>
            <a:pPr lvl="1" algn="just" eaLnBrk="1" hangingPunct="1"/>
            <a:endParaRPr lang="en-US" altLang="zh-TW" dirty="0">
              <a:ea typeface="新細明體" pitchFamily="18" charset="-120"/>
            </a:endParaRPr>
          </a:p>
          <a:p>
            <a:endParaRPr lang="en-US" dirty="0"/>
          </a:p>
        </p:txBody>
      </p:sp>
      <p:sp>
        <p:nvSpPr>
          <p:cNvPr id="4" name="Slide Number Placeholder 1">
            <a:extLst>
              <a:ext uri="{FF2B5EF4-FFF2-40B4-BE49-F238E27FC236}">
                <a16:creationId xmlns:a16="http://schemas.microsoft.com/office/drawing/2014/main" id="{F0F9F5CF-C515-C681-5267-88A7A9D83C3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52858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64DB-A3F3-FC4F-A8EC-08A2F6FCE168}"/>
              </a:ext>
            </a:extLst>
          </p:cNvPr>
          <p:cNvSpPr>
            <a:spLocks noGrp="1"/>
          </p:cNvSpPr>
          <p:nvPr>
            <p:ph type="title"/>
          </p:nvPr>
        </p:nvSpPr>
        <p:spPr/>
        <p:txBody>
          <a:bodyPr/>
          <a:lstStyle/>
          <a:p>
            <a:r>
              <a:rPr lang="en-US" dirty="0"/>
              <a:t>NP-complete Problem Definition</a:t>
            </a:r>
          </a:p>
        </p:txBody>
      </p:sp>
      <p:sp>
        <p:nvSpPr>
          <p:cNvPr id="3" name="Content Placeholder 2">
            <a:extLst>
              <a:ext uri="{FF2B5EF4-FFF2-40B4-BE49-F238E27FC236}">
                <a16:creationId xmlns:a16="http://schemas.microsoft.com/office/drawing/2014/main" id="{AC7F8460-8610-8B4B-944A-5022F3DAA912}"/>
              </a:ext>
            </a:extLst>
          </p:cNvPr>
          <p:cNvSpPr>
            <a:spLocks noGrp="1"/>
          </p:cNvSpPr>
          <p:nvPr>
            <p:ph idx="1"/>
          </p:nvPr>
        </p:nvSpPr>
        <p:spPr/>
        <p:txBody>
          <a:bodyPr/>
          <a:lstStyle/>
          <a:p>
            <a:pPr eaLnBrk="1" hangingPunct="1"/>
            <a:r>
              <a:rPr lang="en-US" altLang="zh-TW" b="1" dirty="0">
                <a:ea typeface="新細明體" pitchFamily="18" charset="-120"/>
              </a:rPr>
              <a:t>A problem is </a:t>
            </a:r>
            <a:r>
              <a:rPr lang="en-US" altLang="zh-TW" b="1" dirty="0">
                <a:solidFill>
                  <a:srgbClr val="FF0000"/>
                </a:solidFill>
                <a:ea typeface="新細明體" pitchFamily="18" charset="-120"/>
              </a:rPr>
              <a:t>NP-complete</a:t>
            </a:r>
            <a:r>
              <a:rPr lang="en-US" altLang="zh-TW" b="1" dirty="0">
                <a:ea typeface="新細明體" pitchFamily="18" charset="-120"/>
              </a:rPr>
              <a:t> if and only if</a:t>
            </a:r>
          </a:p>
          <a:p>
            <a:pPr lvl="1" eaLnBrk="1" hangingPunct="1"/>
            <a:r>
              <a:rPr lang="en-US" altLang="zh-TW" dirty="0">
                <a:ea typeface="新細明體" pitchFamily="18" charset="-120"/>
              </a:rPr>
              <a:t>It is in NP</a:t>
            </a:r>
          </a:p>
          <a:p>
            <a:pPr lvl="1" eaLnBrk="1" hangingPunct="1"/>
            <a:r>
              <a:rPr lang="en-US" altLang="zh-TW" dirty="0">
                <a:ea typeface="新細明體" pitchFamily="18" charset="-120"/>
              </a:rPr>
              <a:t>Every problem in NP is </a:t>
            </a:r>
            <a:r>
              <a:rPr lang="en-US" altLang="zh-TW" u="sng" dirty="0">
                <a:ea typeface="新細明體" pitchFamily="18" charset="-120"/>
              </a:rPr>
              <a:t>reducible</a:t>
            </a:r>
            <a:r>
              <a:rPr lang="en-US" altLang="zh-TW" dirty="0">
                <a:ea typeface="新細明體" pitchFamily="18" charset="-120"/>
              </a:rPr>
              <a:t> to the problem </a:t>
            </a:r>
          </a:p>
          <a:p>
            <a:pPr lvl="2"/>
            <a:r>
              <a:rPr lang="en-US" altLang="zh-TW" dirty="0">
                <a:ea typeface="新細明體" pitchFamily="18" charset="-120"/>
              </a:rPr>
              <a:t>This condition alone make the problem NP-hard (discussed later)</a:t>
            </a:r>
          </a:p>
          <a:p>
            <a:endParaRPr lang="en-US" dirty="0"/>
          </a:p>
        </p:txBody>
      </p:sp>
      <p:grpSp>
        <p:nvGrpSpPr>
          <p:cNvPr id="4" name="Group 22">
            <a:extLst>
              <a:ext uri="{FF2B5EF4-FFF2-40B4-BE49-F238E27FC236}">
                <a16:creationId xmlns:a16="http://schemas.microsoft.com/office/drawing/2014/main" id="{22A57B18-C7C1-EBA7-0BEA-F0DC2DC36FEE}"/>
              </a:ext>
            </a:extLst>
          </p:cNvPr>
          <p:cNvGrpSpPr>
            <a:grpSpLocks/>
          </p:cNvGrpSpPr>
          <p:nvPr/>
        </p:nvGrpSpPr>
        <p:grpSpPr bwMode="auto">
          <a:xfrm>
            <a:off x="1001486" y="3429000"/>
            <a:ext cx="6052457" cy="2328973"/>
            <a:chOff x="1456" y="1344"/>
            <a:chExt cx="3328" cy="1655"/>
          </a:xfrm>
        </p:grpSpPr>
        <p:sp>
          <p:nvSpPr>
            <p:cNvPr id="5" name="Oval 23">
              <a:extLst>
                <a:ext uri="{FF2B5EF4-FFF2-40B4-BE49-F238E27FC236}">
                  <a16:creationId xmlns:a16="http://schemas.microsoft.com/office/drawing/2014/main" id="{C4ED3509-94D1-CEBF-E0FE-2E8648905709}"/>
                </a:ext>
              </a:extLst>
            </p:cNvPr>
            <p:cNvSpPr>
              <a:spLocks noChangeArrowheads="1"/>
            </p:cNvSpPr>
            <p:nvPr/>
          </p:nvSpPr>
          <p:spPr bwMode="auto">
            <a:xfrm>
              <a:off x="1456" y="1344"/>
              <a:ext cx="3328" cy="1655"/>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6" name="Text Box 24">
              <a:extLst>
                <a:ext uri="{FF2B5EF4-FFF2-40B4-BE49-F238E27FC236}">
                  <a16:creationId xmlns:a16="http://schemas.microsoft.com/office/drawing/2014/main" id="{5FEA0B39-698D-2A01-AB96-E98B319A6D33}"/>
                </a:ext>
              </a:extLst>
            </p:cNvPr>
            <p:cNvSpPr txBox="1">
              <a:spLocks noChangeArrowheads="1"/>
            </p:cNvSpPr>
            <p:nvPr/>
          </p:nvSpPr>
          <p:spPr bwMode="auto">
            <a:xfrm>
              <a:off x="1963" y="18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7" name="Group 25">
            <a:extLst>
              <a:ext uri="{FF2B5EF4-FFF2-40B4-BE49-F238E27FC236}">
                <a16:creationId xmlns:a16="http://schemas.microsoft.com/office/drawing/2014/main" id="{5702F553-694C-D4BA-93ED-CFBE2F2F3AD2}"/>
              </a:ext>
            </a:extLst>
          </p:cNvPr>
          <p:cNvGrpSpPr>
            <a:grpSpLocks/>
          </p:cNvGrpSpPr>
          <p:nvPr/>
        </p:nvGrpSpPr>
        <p:grpSpPr bwMode="auto">
          <a:xfrm>
            <a:off x="1923540" y="4530524"/>
            <a:ext cx="2271036" cy="873476"/>
            <a:chOff x="2652" y="2544"/>
            <a:chExt cx="1248" cy="480"/>
          </a:xfrm>
        </p:grpSpPr>
        <p:sp>
          <p:nvSpPr>
            <p:cNvPr id="8" name="Oval 26">
              <a:extLst>
                <a:ext uri="{FF2B5EF4-FFF2-40B4-BE49-F238E27FC236}">
                  <a16:creationId xmlns:a16="http://schemas.microsoft.com/office/drawing/2014/main" id="{9656FAEE-53B2-3E4F-A289-6BE5BFB179AF}"/>
                </a:ext>
              </a:extLst>
            </p:cNvPr>
            <p:cNvSpPr>
              <a:spLocks noChangeArrowheads="1"/>
            </p:cNvSpPr>
            <p:nvPr/>
          </p:nvSpPr>
          <p:spPr bwMode="auto">
            <a:xfrm>
              <a:off x="2652" y="2544"/>
              <a:ext cx="1248"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9" name="Text Box 27">
              <a:extLst>
                <a:ext uri="{FF2B5EF4-FFF2-40B4-BE49-F238E27FC236}">
                  <a16:creationId xmlns:a16="http://schemas.microsoft.com/office/drawing/2014/main" id="{43A2B68B-094B-546D-F5DA-2862952686B4}"/>
                </a:ext>
              </a:extLst>
            </p:cNvPr>
            <p:cNvSpPr txBox="1">
              <a:spLocks noChangeArrowheads="1"/>
            </p:cNvSpPr>
            <p:nvPr/>
          </p:nvSpPr>
          <p:spPr bwMode="auto">
            <a:xfrm>
              <a:off x="3141" y="267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P</a:t>
              </a:r>
            </a:p>
          </p:txBody>
        </p:sp>
      </p:grpSp>
      <p:grpSp>
        <p:nvGrpSpPr>
          <p:cNvPr id="10" name="Group 28">
            <a:extLst>
              <a:ext uri="{FF2B5EF4-FFF2-40B4-BE49-F238E27FC236}">
                <a16:creationId xmlns:a16="http://schemas.microsoft.com/office/drawing/2014/main" id="{B7B564F0-6D2A-4A80-CB36-BD87C61F2165}"/>
              </a:ext>
            </a:extLst>
          </p:cNvPr>
          <p:cNvGrpSpPr>
            <a:grpSpLocks/>
          </p:cNvGrpSpPr>
          <p:nvPr/>
        </p:nvGrpSpPr>
        <p:grpSpPr bwMode="auto">
          <a:xfrm>
            <a:off x="4055268" y="3725263"/>
            <a:ext cx="2271036" cy="873476"/>
            <a:chOff x="2808" y="1680"/>
            <a:chExt cx="1248" cy="480"/>
          </a:xfrm>
        </p:grpSpPr>
        <p:sp>
          <p:nvSpPr>
            <p:cNvPr id="11" name="Oval 29">
              <a:extLst>
                <a:ext uri="{FF2B5EF4-FFF2-40B4-BE49-F238E27FC236}">
                  <a16:creationId xmlns:a16="http://schemas.microsoft.com/office/drawing/2014/main" id="{B0F97024-ED43-6C4D-1E38-8C66F56CFD60}"/>
                </a:ext>
              </a:extLst>
            </p:cNvPr>
            <p:cNvSpPr>
              <a:spLocks noChangeArrowheads="1"/>
            </p:cNvSpPr>
            <p:nvPr/>
          </p:nvSpPr>
          <p:spPr bwMode="auto">
            <a:xfrm>
              <a:off x="2808" y="1680"/>
              <a:ext cx="1248" cy="480"/>
            </a:xfrm>
            <a:prstGeom prst="ellipse">
              <a:avLst/>
            </a:prstGeom>
            <a:solidFill>
              <a:srgbClr val="FF99FF"/>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2" name="Text Box 30">
              <a:extLst>
                <a:ext uri="{FF2B5EF4-FFF2-40B4-BE49-F238E27FC236}">
                  <a16:creationId xmlns:a16="http://schemas.microsoft.com/office/drawing/2014/main" id="{7053100B-24DF-558D-A26C-99CCD5FCA221}"/>
                </a:ext>
              </a:extLst>
            </p:cNvPr>
            <p:cNvSpPr txBox="1">
              <a:spLocks noChangeArrowheads="1"/>
            </p:cNvSpPr>
            <p:nvPr/>
          </p:nvSpPr>
          <p:spPr bwMode="auto">
            <a:xfrm>
              <a:off x="3158" y="1808"/>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NPC</a:t>
              </a:r>
            </a:p>
          </p:txBody>
        </p:sp>
      </p:grpSp>
      <p:sp>
        <p:nvSpPr>
          <p:cNvPr id="13" name="Slide Number Placeholder 1">
            <a:extLst>
              <a:ext uri="{FF2B5EF4-FFF2-40B4-BE49-F238E27FC236}">
                <a16:creationId xmlns:a16="http://schemas.microsoft.com/office/drawing/2014/main" id="{24ED5FB5-9DB6-BE2C-DC45-E0109A4318AF}"/>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a:p>
        </p:txBody>
      </p:sp>
      <p:sp>
        <p:nvSpPr>
          <p:cNvPr id="16" name="TextBox 15">
            <a:extLst>
              <a:ext uri="{FF2B5EF4-FFF2-40B4-BE49-F238E27FC236}">
                <a16:creationId xmlns:a16="http://schemas.microsoft.com/office/drawing/2014/main" id="{62B6C13C-17E0-8FA3-074B-EFCAA2267DD9}"/>
              </a:ext>
            </a:extLst>
          </p:cNvPr>
          <p:cNvSpPr txBox="1"/>
          <p:nvPr/>
        </p:nvSpPr>
        <p:spPr>
          <a:xfrm>
            <a:off x="7377345" y="3540275"/>
            <a:ext cx="3976456" cy="1200329"/>
          </a:xfrm>
          <a:prstGeom prst="rect">
            <a:avLst/>
          </a:prstGeom>
          <a:solidFill>
            <a:schemeClr val="accent6">
              <a:lumMod val="20000"/>
              <a:lumOff val="80000"/>
            </a:schemeClr>
          </a:solidFill>
          <a:ln>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r>
              <a:rPr lang="en-US" altLang="zh-TW" sz="2400" dirty="0">
                <a:latin typeface="Arial" panose="020B0604020202020204" pitchFamily="34" charset="0"/>
                <a:ea typeface="新細明體" pitchFamily="18" charset="-120"/>
                <a:cs typeface="Arial" panose="020B0604020202020204" pitchFamily="34" charset="0"/>
              </a:rPr>
              <a:t>There is a strong </a:t>
            </a:r>
            <a:r>
              <a:rPr lang="en-US" altLang="zh-TW" sz="2400" u="sng" dirty="0">
                <a:latin typeface="Arial" panose="020B0604020202020204" pitchFamily="34" charset="0"/>
                <a:ea typeface="新細明體" pitchFamily="18" charset="-120"/>
                <a:cs typeface="Arial" panose="020B0604020202020204" pitchFamily="34" charset="0"/>
              </a:rPr>
              <a:t>belief</a:t>
            </a:r>
            <a:r>
              <a:rPr lang="en-US" altLang="zh-TW" sz="2400" dirty="0">
                <a:latin typeface="Arial" panose="020B0604020202020204" pitchFamily="34" charset="0"/>
                <a:ea typeface="新細明體" pitchFamily="18" charset="-120"/>
                <a:cs typeface="Arial" panose="020B0604020202020204" pitchFamily="34" charset="0"/>
              </a:rPr>
              <a:t> that </a:t>
            </a:r>
            <a:r>
              <a:rPr lang="en-US" altLang="zh-TW" sz="2400" i="1" dirty="0">
                <a:latin typeface="Arial" panose="020B0604020202020204" pitchFamily="34" charset="0"/>
                <a:ea typeface="新細明體" pitchFamily="18" charset="-120"/>
                <a:cs typeface="Arial" panose="020B0604020202020204" pitchFamily="34" charset="0"/>
              </a:rPr>
              <a:t>P</a:t>
            </a:r>
            <a:r>
              <a:rPr lang="en-US" altLang="zh-TW" sz="2400" i="1" dirty="0">
                <a:latin typeface="Arial" panose="020B0604020202020204" pitchFamily="34" charset="0"/>
                <a:ea typeface="新細明體" pitchFamily="18" charset="-120"/>
                <a:cs typeface="Arial" panose="020B0604020202020204" pitchFamily="34" charset="0"/>
                <a:sym typeface="Symbol" pitchFamily="18" charset="2"/>
              </a:rPr>
              <a:t></a:t>
            </a:r>
            <a:r>
              <a:rPr lang="en-US" altLang="zh-TW" sz="2400" i="1" dirty="0">
                <a:latin typeface="Arial" panose="020B0604020202020204" pitchFamily="34" charset="0"/>
                <a:ea typeface="新細明體" pitchFamily="18" charset="-120"/>
                <a:cs typeface="Arial" panose="020B0604020202020204" pitchFamily="34" charset="0"/>
              </a:rPr>
              <a:t> NP</a:t>
            </a:r>
            <a:r>
              <a:rPr lang="en-US" altLang="zh-TW" sz="2400" dirty="0">
                <a:latin typeface="Arial" panose="020B0604020202020204" pitchFamily="34" charset="0"/>
                <a:ea typeface="新細明體" pitchFamily="18" charset="-120"/>
                <a:cs typeface="Arial" panose="020B0604020202020204" pitchFamily="34" charset="0"/>
              </a:rPr>
              <a:t>, due to the existence of NPC problems.</a:t>
            </a:r>
          </a:p>
        </p:txBody>
      </p:sp>
    </p:spTree>
    <p:extLst>
      <p:ext uri="{BB962C8B-B14F-4D97-AF65-F5344CB8AC3E}">
        <p14:creationId xmlns:p14="http://schemas.microsoft.com/office/powerpoint/2010/main" val="17030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Recap: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B5343-4FBD-803B-2509-4426C29217B0}"/>
              </a:ext>
            </a:extLst>
          </p:cNvPr>
          <p:cNvSpPr txBox="1"/>
          <p:nvPr/>
        </p:nvSpPr>
        <p:spPr>
          <a:xfrm>
            <a:off x="5159826" y="3180899"/>
            <a:ext cx="1850573" cy="430887"/>
          </a:xfrm>
          <a:prstGeom prst="rect">
            <a:avLst/>
          </a:prstGeom>
          <a:solidFill>
            <a:schemeClr val="accent6">
              <a:lumMod val="20000"/>
              <a:lumOff val="80000"/>
            </a:schemeClr>
          </a:solidFill>
          <a:ln>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endParaRPr lang="en-US" altLang="zh-TW" sz="2200" dirty="0">
              <a:latin typeface="Arial" panose="020B0604020202020204" pitchFamily="34" charset="0"/>
              <a:ea typeface="新細明體" pitchFamily="18" charset="-120"/>
              <a:cs typeface="Arial" panose="020B0604020202020204" pitchFamily="34" charset="0"/>
            </a:endParaRPr>
          </a:p>
        </p:txBody>
      </p:sp>
      <p:sp>
        <p:nvSpPr>
          <p:cNvPr id="3" name="Content Placeholder 2">
            <a:extLst>
              <a:ext uri="{FF2B5EF4-FFF2-40B4-BE49-F238E27FC236}">
                <a16:creationId xmlns:a16="http://schemas.microsoft.com/office/drawing/2014/main" id="{50BD90C9-395D-B442-BCE9-856861CB12AB}"/>
              </a:ext>
            </a:extLst>
          </p:cNvPr>
          <p:cNvSpPr>
            <a:spLocks noGrp="1"/>
          </p:cNvSpPr>
          <p:nvPr>
            <p:ph idx="1"/>
          </p:nvPr>
        </p:nvSpPr>
        <p:spPr/>
        <p:txBody>
          <a:bodyPr>
            <a:normAutofit/>
          </a:bodyPr>
          <a:lstStyle/>
          <a:p>
            <a:pPr algn="just" eaLnBrk="1" hangingPunct="1"/>
            <a:r>
              <a:rPr lang="en-US" altLang="zh-TW" dirty="0">
                <a:ea typeface="新細明體" pitchFamily="18" charset="-120"/>
              </a:rPr>
              <a:t>If we can solve problem A, and if problem B can be transformed into an instance of problem A </a:t>
            </a:r>
            <a:r>
              <a:rPr lang="en-US" altLang="zh-TW" dirty="0">
                <a:solidFill>
                  <a:srgbClr val="FF0000"/>
                </a:solidFill>
                <a:ea typeface="新細明體" pitchFamily="18" charset="-120"/>
              </a:rPr>
              <a:t>with polynomial time</a:t>
            </a:r>
            <a:r>
              <a:rPr lang="en-US" altLang="zh-TW" dirty="0">
                <a:ea typeface="新細明體" pitchFamily="18" charset="-120"/>
              </a:rPr>
              <a:t>, then we can solve problem B by </a:t>
            </a:r>
            <a:r>
              <a:rPr lang="en-US" altLang="zh-TW" dirty="0">
                <a:solidFill>
                  <a:srgbClr val="FF0000"/>
                </a:solidFill>
                <a:ea typeface="新細明體" pitchFamily="18" charset="-120"/>
              </a:rPr>
              <a:t>reducing</a:t>
            </a:r>
            <a:r>
              <a:rPr lang="en-US" altLang="zh-TW" dirty="0">
                <a:ea typeface="新細明體" pitchFamily="18" charset="-120"/>
              </a:rPr>
              <a:t> problem B to problem A and then solve the corresponding problem A</a:t>
            </a:r>
          </a:p>
          <a:p>
            <a:pPr marL="0" indent="0" algn="just" eaLnBrk="1" hangingPunct="1">
              <a:buNone/>
            </a:pPr>
            <a:r>
              <a:rPr lang="en-US" altLang="zh-TW" dirty="0">
                <a:ea typeface="新細明體" pitchFamily="18" charset="-120"/>
              </a:rPr>
              <a:t>                                               B &lt;</a:t>
            </a:r>
            <a:r>
              <a:rPr lang="en-US" altLang="zh-TW" baseline="-25000" dirty="0">
                <a:ea typeface="新細明體" pitchFamily="18" charset="-120"/>
              </a:rPr>
              <a:t>p</a:t>
            </a:r>
            <a:r>
              <a:rPr lang="en-US" altLang="zh-TW" dirty="0">
                <a:ea typeface="新細明體" pitchFamily="18" charset="-120"/>
              </a:rPr>
              <a:t> A</a:t>
            </a:r>
          </a:p>
          <a:p>
            <a:pPr marL="0" indent="0" algn="ctr" eaLnBrk="1" hangingPunct="1">
              <a:buNone/>
            </a:pPr>
            <a:r>
              <a:rPr lang="en-US" altLang="zh-TW" dirty="0">
                <a:ea typeface="新細明體" pitchFamily="18" charset="-120"/>
              </a:rPr>
              <a:t>  (the symbol “&gt;” hints that A is at least or more difficult than B)</a:t>
            </a:r>
          </a:p>
          <a:p>
            <a:pPr algn="just" eaLnBrk="1" hangingPunct="1"/>
            <a:r>
              <a:rPr lang="en-US" altLang="zh-TW" dirty="0">
                <a:ea typeface="新細明體" pitchFamily="18" charset="-120"/>
              </a:rPr>
              <a:t>Example:</a:t>
            </a:r>
          </a:p>
          <a:p>
            <a:pPr lvl="1" algn="just" eaLnBrk="1" hangingPunct="1"/>
            <a:r>
              <a:rPr lang="en-US" altLang="zh-TW" dirty="0">
                <a:ea typeface="新細明體" pitchFamily="18" charset="-120"/>
              </a:rPr>
              <a:t>Problem A: Sorting</a:t>
            </a:r>
          </a:p>
          <a:p>
            <a:pPr lvl="1" algn="just" eaLnBrk="1" hangingPunct="1"/>
            <a:r>
              <a:rPr lang="en-US" altLang="zh-TW" dirty="0">
                <a:ea typeface="新細明體" pitchFamily="18" charset="-120"/>
              </a:rPr>
              <a:t>Problem B: Given n numbers, find the </a:t>
            </a:r>
            <a:r>
              <a:rPr lang="en-US" altLang="zh-TW" dirty="0" err="1">
                <a:ea typeface="新細明體" pitchFamily="18" charset="-120"/>
              </a:rPr>
              <a:t>i-th</a:t>
            </a:r>
            <a:r>
              <a:rPr lang="en-US" altLang="zh-TW" dirty="0">
                <a:ea typeface="新細明體" pitchFamily="18" charset="-120"/>
              </a:rPr>
              <a:t> largest numbers.</a:t>
            </a:r>
          </a:p>
          <a:p>
            <a:pPr lvl="1" algn="just" eaLnBrk="1" hangingPunct="1"/>
            <a:r>
              <a:rPr lang="en-US" altLang="zh-TW" dirty="0">
                <a:ea typeface="新細明體" pitchFamily="18" charset="-120"/>
              </a:rPr>
              <a:t>Polynomial-time Reducible</a:t>
            </a:r>
          </a:p>
          <a:p>
            <a:pPr lvl="1" algn="just" eaLnBrk="1" hangingPunct="1"/>
            <a:endParaRPr lang="en-US" altLang="zh-TW" dirty="0">
              <a:ea typeface="新細明體" pitchFamily="18" charset="-120"/>
            </a:endParaRPr>
          </a:p>
          <a:p>
            <a:pPr lvl="1" algn="just" eaLnBrk="1" hangingPunct="1"/>
            <a:endParaRPr lang="en-US" altLang="zh-TW" dirty="0">
              <a:ea typeface="新細明體" pitchFamily="18" charset="-120"/>
            </a:endParaRPr>
          </a:p>
          <a:p>
            <a:pPr algn="just"/>
            <a:endParaRPr lang="en-US" dirty="0"/>
          </a:p>
        </p:txBody>
      </p:sp>
      <p:sp>
        <p:nvSpPr>
          <p:cNvPr id="2" name="Title 1">
            <a:extLst>
              <a:ext uri="{FF2B5EF4-FFF2-40B4-BE49-F238E27FC236}">
                <a16:creationId xmlns:a16="http://schemas.microsoft.com/office/drawing/2014/main" id="{F02E5A90-B930-8E44-B6E7-CFC0A3C5149D}"/>
              </a:ext>
            </a:extLst>
          </p:cNvPr>
          <p:cNvSpPr>
            <a:spLocks noGrp="1"/>
          </p:cNvSpPr>
          <p:nvPr>
            <p:ph type="title"/>
          </p:nvPr>
        </p:nvSpPr>
        <p:spPr/>
        <p:txBody>
          <a:bodyPr/>
          <a:lstStyle/>
          <a:p>
            <a:r>
              <a:rPr lang="en-US" dirty="0"/>
              <a:t>What is “Reducible”?</a:t>
            </a:r>
          </a:p>
        </p:txBody>
      </p:sp>
      <p:sp>
        <p:nvSpPr>
          <p:cNvPr id="4" name="Slide Number Placeholder 1">
            <a:extLst>
              <a:ext uri="{FF2B5EF4-FFF2-40B4-BE49-F238E27FC236}">
                <a16:creationId xmlns:a16="http://schemas.microsoft.com/office/drawing/2014/main" id="{5D8652B5-C454-B4AE-FB38-EFD9F252B7D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a:p>
        </p:txBody>
      </p:sp>
    </p:spTree>
    <p:extLst>
      <p:ext uri="{BB962C8B-B14F-4D97-AF65-F5344CB8AC3E}">
        <p14:creationId xmlns:p14="http://schemas.microsoft.com/office/powerpoint/2010/main" val="2920464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64DB-A3F3-FC4F-A8EC-08A2F6FCE168}"/>
              </a:ext>
            </a:extLst>
          </p:cNvPr>
          <p:cNvSpPr>
            <a:spLocks noGrp="1"/>
          </p:cNvSpPr>
          <p:nvPr>
            <p:ph type="title"/>
          </p:nvPr>
        </p:nvSpPr>
        <p:spPr/>
        <p:txBody>
          <a:bodyPr/>
          <a:lstStyle/>
          <a:p>
            <a:r>
              <a:rPr lang="en-US" dirty="0"/>
              <a:t>First NP-complete Problem: Satisfiability</a:t>
            </a:r>
          </a:p>
        </p:txBody>
      </p:sp>
      <p:sp>
        <p:nvSpPr>
          <p:cNvPr id="3" name="Content Placeholder 2">
            <a:extLst>
              <a:ext uri="{FF2B5EF4-FFF2-40B4-BE49-F238E27FC236}">
                <a16:creationId xmlns:a16="http://schemas.microsoft.com/office/drawing/2014/main" id="{AC7F8460-8610-8B4B-944A-5022F3DAA912}"/>
              </a:ext>
            </a:extLst>
          </p:cNvPr>
          <p:cNvSpPr>
            <a:spLocks noGrp="1"/>
          </p:cNvSpPr>
          <p:nvPr>
            <p:ph idx="1"/>
          </p:nvPr>
        </p:nvSpPr>
        <p:spPr/>
        <p:txBody>
          <a:bodyPr/>
          <a:lstStyle/>
          <a:p>
            <a:pPr eaLnBrk="1" hangingPunct="1"/>
            <a:r>
              <a:rPr lang="en-US" altLang="zh-TW" b="1" dirty="0">
                <a:ea typeface="新細明體" pitchFamily="18" charset="-120"/>
              </a:rPr>
              <a:t>Cook’s theorem</a:t>
            </a:r>
          </a:p>
          <a:p>
            <a:pPr lvl="1" eaLnBrk="1" hangingPunct="1"/>
            <a:r>
              <a:rPr lang="en-US" altLang="zh-TW" dirty="0">
                <a:ea typeface="新細明體" pitchFamily="18" charset="-120"/>
              </a:rPr>
              <a:t>SATISFIABILITY (SAT) is NPC</a:t>
            </a:r>
          </a:p>
          <a:p>
            <a:pPr lvl="1" eaLnBrk="1" hangingPunct="1"/>
            <a:r>
              <a:rPr lang="en-US" altLang="zh-TW" dirty="0">
                <a:ea typeface="新細明體" pitchFamily="18" charset="-120"/>
              </a:rPr>
              <a:t>The </a:t>
            </a:r>
            <a:r>
              <a:rPr lang="en-US" altLang="zh-TW" u="sng" dirty="0">
                <a:ea typeface="新細明體" pitchFamily="18" charset="-120"/>
              </a:rPr>
              <a:t>first</a:t>
            </a:r>
            <a:r>
              <a:rPr lang="en-US" altLang="zh-TW" dirty="0">
                <a:ea typeface="新細明體" pitchFamily="18" charset="-120"/>
              </a:rPr>
              <a:t> NPC problem</a:t>
            </a:r>
          </a:p>
          <a:p>
            <a:pPr lvl="1" eaLnBrk="1" hangingPunct="1"/>
            <a:r>
              <a:rPr lang="en-US" altLang="zh-TW" dirty="0">
                <a:ea typeface="新細明體" pitchFamily="18" charset="-120"/>
              </a:rPr>
              <a:t>Every </a:t>
            </a:r>
            <a:r>
              <a:rPr lang="en-US" altLang="zh-TW" u="sng" dirty="0">
                <a:ea typeface="新細明體" pitchFamily="18" charset="-120"/>
              </a:rPr>
              <a:t>NP</a:t>
            </a:r>
            <a:r>
              <a:rPr lang="en-US" altLang="zh-TW" dirty="0">
                <a:ea typeface="新細明體" pitchFamily="18" charset="-120"/>
              </a:rPr>
              <a:t> problem reduces to SAT</a:t>
            </a:r>
          </a:p>
          <a:p>
            <a:endParaRPr lang="en-US" dirty="0"/>
          </a:p>
        </p:txBody>
      </p:sp>
      <p:pic>
        <p:nvPicPr>
          <p:cNvPr id="17416" name="Picture 8" descr="Symmetry | Free Full-Text | Symmetry in Boolean Satisfiability | HTML">
            <a:extLst>
              <a:ext uri="{FF2B5EF4-FFF2-40B4-BE49-F238E27FC236}">
                <a16:creationId xmlns:a16="http://schemas.microsoft.com/office/drawing/2014/main" id="{D8A650B1-C23C-AB4A-8453-749975CD0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18" y="1586706"/>
            <a:ext cx="4599782" cy="3429000"/>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1">
            <a:extLst>
              <a:ext uri="{FF2B5EF4-FFF2-40B4-BE49-F238E27FC236}">
                <a16:creationId xmlns:a16="http://schemas.microsoft.com/office/drawing/2014/main" id="{9A8BAD33-ACEB-99CA-1BC5-63289BF348C7}"/>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31</a:t>
            </a:fld>
            <a:endParaRPr lang="en-US"/>
          </a:p>
        </p:txBody>
      </p:sp>
      <p:pic>
        <p:nvPicPr>
          <p:cNvPr id="6" name="Picture 5">
            <a:extLst>
              <a:ext uri="{FF2B5EF4-FFF2-40B4-BE49-F238E27FC236}">
                <a16:creationId xmlns:a16="http://schemas.microsoft.com/office/drawing/2014/main" id="{5D0D406A-6BFB-2F91-9AEC-AA13B5DF8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352799"/>
            <a:ext cx="5649686" cy="2603895"/>
          </a:xfrm>
          <a:prstGeom prst="rect">
            <a:avLst/>
          </a:prstGeom>
        </p:spPr>
      </p:pic>
      <p:sp>
        <p:nvSpPr>
          <p:cNvPr id="7" name="TextBox 6">
            <a:extLst>
              <a:ext uri="{FF2B5EF4-FFF2-40B4-BE49-F238E27FC236}">
                <a16:creationId xmlns:a16="http://schemas.microsoft.com/office/drawing/2014/main" id="{E4CF003D-9958-E79C-BFB3-165E142C3BCF}"/>
              </a:ext>
            </a:extLst>
          </p:cNvPr>
          <p:cNvSpPr txBox="1"/>
          <p:nvPr/>
        </p:nvSpPr>
        <p:spPr>
          <a:xfrm>
            <a:off x="838200" y="6014922"/>
            <a:ext cx="3914341" cy="369332"/>
          </a:xfrm>
          <a:prstGeom prst="rect">
            <a:avLst/>
          </a:prstGeom>
          <a:noFill/>
        </p:spPr>
        <p:txBody>
          <a:bodyPr wrap="none" rtlCol="0">
            <a:spAutoFit/>
          </a:bodyPr>
          <a:lstStyle/>
          <a:p>
            <a:r>
              <a:rPr lang="en-US" dirty="0">
                <a:hlinkClick r:id="rId5"/>
              </a:rPr>
              <a:t>https://satcompetition.github.io/2022/</a:t>
            </a:r>
            <a:r>
              <a:rPr lang="en-US" dirty="0"/>
              <a:t> </a:t>
            </a:r>
          </a:p>
        </p:txBody>
      </p:sp>
      <p:sp>
        <p:nvSpPr>
          <p:cNvPr id="9" name="TextBox 8">
            <a:extLst>
              <a:ext uri="{FF2B5EF4-FFF2-40B4-BE49-F238E27FC236}">
                <a16:creationId xmlns:a16="http://schemas.microsoft.com/office/drawing/2014/main" id="{11751D06-1E37-402D-56A8-33437AC0B53B}"/>
              </a:ext>
            </a:extLst>
          </p:cNvPr>
          <p:cNvSpPr txBox="1"/>
          <p:nvPr/>
        </p:nvSpPr>
        <p:spPr>
          <a:xfrm>
            <a:off x="6754018" y="5135563"/>
            <a:ext cx="4599782" cy="769441"/>
          </a:xfrm>
          <a:prstGeom prst="rect">
            <a:avLst/>
          </a:prstGeom>
          <a:solidFill>
            <a:schemeClr val="accent6">
              <a:lumMod val="20000"/>
              <a:lumOff val="80000"/>
            </a:schemeClr>
          </a:solidFill>
          <a:ln>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r>
              <a:rPr lang="en-US" altLang="zh-TW" sz="2200" dirty="0">
                <a:latin typeface="Arial" panose="020B0604020202020204" pitchFamily="34" charset="0"/>
                <a:ea typeface="新細明體" pitchFamily="18" charset="-120"/>
                <a:cs typeface="Arial" panose="020B0604020202020204" pitchFamily="34" charset="0"/>
              </a:rPr>
              <a:t>SAT Problem: Can we find an input for f(a, b, c, d) to be 1?</a:t>
            </a:r>
          </a:p>
        </p:txBody>
      </p:sp>
    </p:spTree>
    <p:extLst>
      <p:ext uri="{BB962C8B-B14F-4D97-AF65-F5344CB8AC3E}">
        <p14:creationId xmlns:p14="http://schemas.microsoft.com/office/powerpoint/2010/main" val="343914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571F-743E-6040-A719-B081EC350DA8}"/>
              </a:ext>
            </a:extLst>
          </p:cNvPr>
          <p:cNvSpPr>
            <a:spLocks noGrp="1"/>
          </p:cNvSpPr>
          <p:nvPr>
            <p:ph type="title"/>
          </p:nvPr>
        </p:nvSpPr>
        <p:spPr/>
        <p:txBody>
          <a:bodyPr/>
          <a:lstStyle/>
          <a:p>
            <a:r>
              <a:rPr lang="en-US" dirty="0"/>
              <a:t>NP-complete Problem Examples</a:t>
            </a:r>
          </a:p>
        </p:txBody>
      </p:sp>
      <p:sp>
        <p:nvSpPr>
          <p:cNvPr id="3" name="Content Placeholder 2">
            <a:extLst>
              <a:ext uri="{FF2B5EF4-FFF2-40B4-BE49-F238E27FC236}">
                <a16:creationId xmlns:a16="http://schemas.microsoft.com/office/drawing/2014/main" id="{CF0428E7-AEA0-8244-9F43-4780534F186C}"/>
              </a:ext>
            </a:extLst>
          </p:cNvPr>
          <p:cNvSpPr>
            <a:spLocks noGrp="1"/>
          </p:cNvSpPr>
          <p:nvPr>
            <p:ph idx="1"/>
          </p:nvPr>
        </p:nvSpPr>
        <p:spPr/>
        <p:txBody>
          <a:bodyPr/>
          <a:lstStyle/>
          <a:p>
            <a:pPr eaLnBrk="1" hangingPunct="1"/>
            <a:r>
              <a:rPr lang="en-US" altLang="zh-TW" b="1" dirty="0">
                <a:ea typeface="新細明體" pitchFamily="18" charset="-120"/>
              </a:rPr>
              <a:t>Clique finding problem</a:t>
            </a:r>
            <a:endParaRPr lang="en-US" altLang="zh-TW" dirty="0">
              <a:ea typeface="新細明體" pitchFamily="18" charset="-120"/>
            </a:endParaRPr>
          </a:p>
          <a:p>
            <a:pPr lvl="1" eaLnBrk="1" hangingPunct="1"/>
            <a:r>
              <a:rPr lang="en-US" altLang="zh-TW" dirty="0">
                <a:ea typeface="新細明體" pitchFamily="18" charset="-120"/>
              </a:rPr>
              <a:t>Input: graph G = (V,E), positive integer K </a:t>
            </a:r>
            <a:r>
              <a:rPr lang="en-US" altLang="zh-TW" dirty="0">
                <a:latin typeface="Times-Roman"/>
                <a:ea typeface="新細明體" pitchFamily="18" charset="-120"/>
                <a:sym typeface="Symbol" pitchFamily="18" charset="2"/>
              </a:rPr>
              <a:t></a:t>
            </a:r>
            <a:r>
              <a:rPr lang="en-US" altLang="zh-TW" dirty="0">
                <a:ea typeface="新細明體" pitchFamily="18" charset="-120"/>
              </a:rPr>
              <a:t> |V| </a:t>
            </a:r>
          </a:p>
          <a:p>
            <a:pPr lvl="1" eaLnBrk="1" hangingPunct="1"/>
            <a:r>
              <a:rPr lang="en-US" altLang="zh-TW" dirty="0">
                <a:ea typeface="新細明體" pitchFamily="18" charset="-120"/>
              </a:rPr>
              <a:t>Question: does G contain a clique of size K or more?</a:t>
            </a:r>
          </a:p>
          <a:p>
            <a:pPr eaLnBrk="1" hangingPunct="1"/>
            <a:r>
              <a:rPr lang="en-US" altLang="zh-TW" b="1" dirty="0">
                <a:ea typeface="新細明體" pitchFamily="18" charset="-120"/>
              </a:rPr>
              <a:t>Minimum cover problem</a:t>
            </a:r>
          </a:p>
          <a:p>
            <a:pPr lvl="1" eaLnBrk="1" hangingPunct="1"/>
            <a:r>
              <a:rPr lang="en-US" altLang="zh-TW" dirty="0">
                <a:ea typeface="新細明體" pitchFamily="18" charset="-120"/>
              </a:rPr>
              <a:t>Input: collection C of subsets of a finite set S, positive integer K </a:t>
            </a:r>
            <a:r>
              <a:rPr lang="en-US" altLang="zh-TW" dirty="0">
                <a:latin typeface="Times-Roman"/>
                <a:ea typeface="新細明體" pitchFamily="18" charset="-120"/>
                <a:sym typeface="Symbol" pitchFamily="18" charset="2"/>
              </a:rPr>
              <a:t></a:t>
            </a:r>
            <a:r>
              <a:rPr lang="en-US" altLang="zh-TW" dirty="0">
                <a:ea typeface="新細明體" pitchFamily="18" charset="-120"/>
              </a:rPr>
              <a:t> |C| </a:t>
            </a:r>
          </a:p>
          <a:p>
            <a:pPr lvl="1" eaLnBrk="1" hangingPunct="1"/>
            <a:r>
              <a:rPr lang="en-US" altLang="zh-TW" dirty="0">
                <a:ea typeface="新細明體" pitchFamily="18" charset="-120"/>
              </a:rPr>
              <a:t>Question: does G contain a cover for S of size K or less?</a:t>
            </a:r>
          </a:p>
          <a:p>
            <a:endParaRPr lang="en-US" dirty="0"/>
          </a:p>
        </p:txBody>
      </p:sp>
      <p:pic>
        <p:nvPicPr>
          <p:cNvPr id="18434" name="Picture 2" descr="Graph containing a clique of size 3 (FGH) and a maximum clique of size... |  Download Scientific Diagram">
            <a:extLst>
              <a:ext uri="{FF2B5EF4-FFF2-40B4-BE49-F238E27FC236}">
                <a16:creationId xmlns:a16="http://schemas.microsoft.com/office/drawing/2014/main" id="{B478BF04-1B0E-5546-90E1-CCE293354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85114"/>
            <a:ext cx="4857750" cy="21580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B5505CC2-D89C-121E-6B5F-01F1A080FFDA}"/>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32</a:t>
            </a:fld>
            <a:endParaRPr lang="en-US"/>
          </a:p>
        </p:txBody>
      </p:sp>
    </p:spTree>
    <p:extLst>
      <p:ext uri="{BB962C8B-B14F-4D97-AF65-F5344CB8AC3E}">
        <p14:creationId xmlns:p14="http://schemas.microsoft.com/office/powerpoint/2010/main" val="300041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571F-743E-6040-A719-B081EC350DA8}"/>
              </a:ext>
            </a:extLst>
          </p:cNvPr>
          <p:cNvSpPr>
            <a:spLocks noGrp="1"/>
          </p:cNvSpPr>
          <p:nvPr>
            <p:ph type="title"/>
          </p:nvPr>
        </p:nvSpPr>
        <p:spPr/>
        <p:txBody>
          <a:bodyPr/>
          <a:lstStyle/>
          <a:p>
            <a:r>
              <a:rPr lang="en-US" dirty="0"/>
              <a:t>NP-complete Problem Examples (cont’d)</a:t>
            </a:r>
          </a:p>
        </p:txBody>
      </p:sp>
      <p:sp>
        <p:nvSpPr>
          <p:cNvPr id="3" name="Content Placeholder 2">
            <a:extLst>
              <a:ext uri="{FF2B5EF4-FFF2-40B4-BE49-F238E27FC236}">
                <a16:creationId xmlns:a16="http://schemas.microsoft.com/office/drawing/2014/main" id="{CF0428E7-AEA0-8244-9F43-4780534F186C}"/>
              </a:ext>
            </a:extLst>
          </p:cNvPr>
          <p:cNvSpPr>
            <a:spLocks noGrp="1"/>
          </p:cNvSpPr>
          <p:nvPr>
            <p:ph idx="1"/>
          </p:nvPr>
        </p:nvSpPr>
        <p:spPr/>
        <p:txBody>
          <a:bodyPr/>
          <a:lstStyle/>
          <a:p>
            <a:pPr eaLnBrk="1" hangingPunct="1"/>
            <a:r>
              <a:rPr lang="en-US" altLang="zh-TW" b="1" dirty="0">
                <a:ea typeface="新細明體" pitchFamily="18" charset="-120"/>
              </a:rPr>
              <a:t>Circuit set problem</a:t>
            </a:r>
          </a:p>
          <a:p>
            <a:pPr lvl="1"/>
            <a:r>
              <a:rPr lang="en-US" sz="2400" dirty="0"/>
              <a:t>Take a Boolean circuit with a single output node and ask whether there is an assignment of values to the circuit’s inputs so that the output is “1”</a:t>
            </a:r>
            <a:endParaRPr lang="en-CA" sz="2400" dirty="0"/>
          </a:p>
          <a:p>
            <a:pPr lvl="1"/>
            <a:endParaRPr lang="en-US" altLang="zh-TW" dirty="0">
              <a:ea typeface="新細明體" pitchFamily="18" charset="-120"/>
            </a:endParaRPr>
          </a:p>
          <a:p>
            <a:endParaRPr lang="en-US" dirty="0"/>
          </a:p>
        </p:txBody>
      </p:sp>
      <p:grpSp>
        <p:nvGrpSpPr>
          <p:cNvPr id="4" name="Group 3">
            <a:extLst>
              <a:ext uri="{FF2B5EF4-FFF2-40B4-BE49-F238E27FC236}">
                <a16:creationId xmlns:a16="http://schemas.microsoft.com/office/drawing/2014/main" id="{08FBCAB1-56CE-0043-91FA-1333543BC590}"/>
              </a:ext>
            </a:extLst>
          </p:cNvPr>
          <p:cNvGrpSpPr/>
          <p:nvPr/>
        </p:nvGrpSpPr>
        <p:grpSpPr>
          <a:xfrm>
            <a:off x="1253178" y="2976561"/>
            <a:ext cx="9685644" cy="3400425"/>
            <a:chOff x="755650" y="1844675"/>
            <a:chExt cx="6769100" cy="2376488"/>
          </a:xfrm>
        </p:grpSpPr>
        <p:sp>
          <p:nvSpPr>
            <p:cNvPr id="5" name="Line 5">
              <a:extLst>
                <a:ext uri="{FF2B5EF4-FFF2-40B4-BE49-F238E27FC236}">
                  <a16:creationId xmlns:a16="http://schemas.microsoft.com/office/drawing/2014/main" id="{DFC32379-D2C0-7A4C-9CCC-23CF9E8AA1C3}"/>
                </a:ext>
              </a:extLst>
            </p:cNvPr>
            <p:cNvSpPr>
              <a:spLocks noChangeShapeType="1"/>
            </p:cNvSpPr>
            <p:nvPr/>
          </p:nvSpPr>
          <p:spPr bwMode="auto">
            <a:xfrm>
              <a:off x="755650" y="1844675"/>
              <a:ext cx="0" cy="2376488"/>
            </a:xfrm>
            <a:prstGeom prst="line">
              <a:avLst/>
            </a:prstGeom>
            <a:noFill/>
            <a:ln w="9525">
              <a:solidFill>
                <a:srgbClr val="000000"/>
              </a:solidFill>
              <a:round/>
              <a:headEnd/>
              <a:tailEnd/>
            </a:ln>
            <a:effectLst/>
          </p:spPr>
          <p:txBody>
            <a:bodyPr/>
            <a:lstStyle/>
            <a:p>
              <a:endParaRPr lang="en-US"/>
            </a:p>
          </p:txBody>
        </p:sp>
        <p:sp>
          <p:nvSpPr>
            <p:cNvPr id="6" name="Line 6">
              <a:extLst>
                <a:ext uri="{FF2B5EF4-FFF2-40B4-BE49-F238E27FC236}">
                  <a16:creationId xmlns:a16="http://schemas.microsoft.com/office/drawing/2014/main" id="{3B40C0E7-A921-EF4E-A8E6-A79DCA631DF1}"/>
                </a:ext>
              </a:extLst>
            </p:cNvPr>
            <p:cNvSpPr>
              <a:spLocks noChangeShapeType="1"/>
            </p:cNvSpPr>
            <p:nvPr/>
          </p:nvSpPr>
          <p:spPr bwMode="auto">
            <a:xfrm>
              <a:off x="755650" y="1844675"/>
              <a:ext cx="1655763" cy="0"/>
            </a:xfrm>
            <a:prstGeom prst="line">
              <a:avLst/>
            </a:prstGeom>
            <a:noFill/>
            <a:ln w="9525">
              <a:solidFill>
                <a:srgbClr val="000000"/>
              </a:solidFill>
              <a:round/>
              <a:headEnd/>
              <a:tailEnd/>
            </a:ln>
            <a:effectLst/>
          </p:spPr>
          <p:txBody>
            <a:bodyPr/>
            <a:lstStyle/>
            <a:p>
              <a:endParaRPr lang="en-US"/>
            </a:p>
          </p:txBody>
        </p:sp>
        <p:sp>
          <p:nvSpPr>
            <p:cNvPr id="7" name="Line 7">
              <a:extLst>
                <a:ext uri="{FF2B5EF4-FFF2-40B4-BE49-F238E27FC236}">
                  <a16:creationId xmlns:a16="http://schemas.microsoft.com/office/drawing/2014/main" id="{F94CAA32-985C-E742-8A29-E5B794488B91}"/>
                </a:ext>
              </a:extLst>
            </p:cNvPr>
            <p:cNvSpPr>
              <a:spLocks noChangeShapeType="1"/>
            </p:cNvSpPr>
            <p:nvPr/>
          </p:nvSpPr>
          <p:spPr bwMode="auto">
            <a:xfrm>
              <a:off x="2411413" y="1844675"/>
              <a:ext cx="0" cy="2376488"/>
            </a:xfrm>
            <a:prstGeom prst="line">
              <a:avLst/>
            </a:prstGeom>
            <a:noFill/>
            <a:ln w="9525">
              <a:solidFill>
                <a:srgbClr val="000000"/>
              </a:solidFill>
              <a:round/>
              <a:headEnd/>
              <a:tailEnd/>
            </a:ln>
            <a:effectLst/>
          </p:spPr>
          <p:txBody>
            <a:bodyPr/>
            <a:lstStyle/>
            <a:p>
              <a:endParaRPr lang="en-US"/>
            </a:p>
          </p:txBody>
        </p:sp>
        <p:sp>
          <p:nvSpPr>
            <p:cNvPr id="8" name="Text Box 8">
              <a:extLst>
                <a:ext uri="{FF2B5EF4-FFF2-40B4-BE49-F238E27FC236}">
                  <a16:creationId xmlns:a16="http://schemas.microsoft.com/office/drawing/2014/main" id="{16095A3E-C518-A745-BA30-A4488ADDADC9}"/>
                </a:ext>
              </a:extLst>
            </p:cNvPr>
            <p:cNvSpPr txBox="1">
              <a:spLocks noChangeArrowheads="1"/>
            </p:cNvSpPr>
            <p:nvPr/>
          </p:nvSpPr>
          <p:spPr bwMode="auto">
            <a:xfrm>
              <a:off x="827088" y="1916113"/>
              <a:ext cx="1516062" cy="366712"/>
            </a:xfrm>
            <a:prstGeom prst="rect">
              <a:avLst/>
            </a:prstGeom>
            <a:noFill/>
            <a:ln w="9525" algn="ctr">
              <a:noFill/>
              <a:miter lim="800000"/>
              <a:headEnd/>
              <a:tailEnd/>
            </a:ln>
            <a:effectLst/>
          </p:spPr>
          <p:txBody>
            <a:bodyPr wrap="none">
              <a:spAutoFit/>
            </a:bodyPr>
            <a:lstStyle/>
            <a:p>
              <a:r>
                <a:rPr lang="en-US"/>
                <a:t>Logic Gates</a:t>
              </a:r>
              <a:endParaRPr lang="en-CA"/>
            </a:p>
          </p:txBody>
        </p:sp>
        <p:grpSp>
          <p:nvGrpSpPr>
            <p:cNvPr id="9" name="Group 11">
              <a:extLst>
                <a:ext uri="{FF2B5EF4-FFF2-40B4-BE49-F238E27FC236}">
                  <a16:creationId xmlns:a16="http://schemas.microsoft.com/office/drawing/2014/main" id="{D1C73B15-A336-DC44-B7BD-131B2C1472FB}"/>
                </a:ext>
              </a:extLst>
            </p:cNvPr>
            <p:cNvGrpSpPr>
              <a:grpSpLocks/>
            </p:cNvGrpSpPr>
            <p:nvPr/>
          </p:nvGrpSpPr>
          <p:grpSpPr bwMode="auto">
            <a:xfrm>
              <a:off x="1006475" y="2457450"/>
              <a:ext cx="396875" cy="431800"/>
              <a:chOff x="634" y="1548"/>
              <a:chExt cx="250" cy="272"/>
            </a:xfrm>
          </p:grpSpPr>
          <p:sp>
            <p:nvSpPr>
              <p:cNvPr id="10" name="AutoShape 9">
                <a:extLst>
                  <a:ext uri="{FF2B5EF4-FFF2-40B4-BE49-F238E27FC236}">
                    <a16:creationId xmlns:a16="http://schemas.microsoft.com/office/drawing/2014/main" id="{A268D8BC-0D11-AD40-AD8B-595C78B627B4}"/>
                  </a:ext>
                </a:extLst>
              </p:cNvPr>
              <p:cNvSpPr>
                <a:spLocks noChangeArrowheads="1"/>
              </p:cNvSpPr>
              <p:nvPr/>
            </p:nvSpPr>
            <p:spPr bwMode="auto">
              <a:xfrm rot="5400000">
                <a:off x="612" y="1570"/>
                <a:ext cx="272" cy="227"/>
              </a:xfrm>
              <a:prstGeom prst="triangle">
                <a:avLst>
                  <a:gd name="adj" fmla="val 50000"/>
                </a:avLst>
              </a:prstGeom>
              <a:solidFill>
                <a:srgbClr val="FFFFFF"/>
              </a:solidFill>
              <a:ln w="9525" algn="ctr">
                <a:solidFill>
                  <a:srgbClr val="000000"/>
                </a:solidFill>
                <a:miter lim="800000"/>
                <a:headEnd/>
                <a:tailEnd/>
              </a:ln>
              <a:effectLst/>
            </p:spPr>
            <p:txBody>
              <a:bodyPr wrap="none" anchor="ctr"/>
              <a:lstStyle/>
              <a:p>
                <a:endParaRPr lang="en-US"/>
              </a:p>
            </p:txBody>
          </p:sp>
          <p:sp>
            <p:nvSpPr>
              <p:cNvPr id="11" name="Oval 10">
                <a:extLst>
                  <a:ext uri="{FF2B5EF4-FFF2-40B4-BE49-F238E27FC236}">
                    <a16:creationId xmlns:a16="http://schemas.microsoft.com/office/drawing/2014/main" id="{F80177E2-B92B-2D49-BCC1-25FB5CB3D83A}"/>
                  </a:ext>
                </a:extLst>
              </p:cNvPr>
              <p:cNvSpPr>
                <a:spLocks noChangeArrowheads="1"/>
              </p:cNvSpPr>
              <p:nvPr/>
            </p:nvSpPr>
            <p:spPr bwMode="auto">
              <a:xfrm>
                <a:off x="839" y="1661"/>
                <a:ext cx="45" cy="45"/>
              </a:xfrm>
              <a:prstGeom prst="ellipse">
                <a:avLst/>
              </a:prstGeom>
              <a:solidFill>
                <a:srgbClr val="FFFFFF"/>
              </a:solidFill>
              <a:ln w="9525" algn="ctr">
                <a:solidFill>
                  <a:srgbClr val="000000"/>
                </a:solidFill>
                <a:round/>
                <a:headEnd/>
                <a:tailEnd/>
              </a:ln>
              <a:effectLst/>
            </p:spPr>
            <p:txBody>
              <a:bodyPr wrap="none" anchor="ctr"/>
              <a:lstStyle/>
              <a:p>
                <a:endParaRPr lang="en-US"/>
              </a:p>
            </p:txBody>
          </p:sp>
        </p:grpSp>
        <p:sp>
          <p:nvSpPr>
            <p:cNvPr id="12" name="Text Box 12">
              <a:extLst>
                <a:ext uri="{FF2B5EF4-FFF2-40B4-BE49-F238E27FC236}">
                  <a16:creationId xmlns:a16="http://schemas.microsoft.com/office/drawing/2014/main" id="{CFA4497D-0881-6340-A66C-C12B2ED09D70}"/>
                </a:ext>
              </a:extLst>
            </p:cNvPr>
            <p:cNvSpPr txBox="1">
              <a:spLocks noChangeArrowheads="1"/>
            </p:cNvSpPr>
            <p:nvPr/>
          </p:nvSpPr>
          <p:spPr bwMode="auto">
            <a:xfrm>
              <a:off x="1519238" y="2486025"/>
              <a:ext cx="676275" cy="366713"/>
            </a:xfrm>
            <a:prstGeom prst="rect">
              <a:avLst/>
            </a:prstGeom>
            <a:noFill/>
            <a:ln w="9525" algn="ctr">
              <a:noFill/>
              <a:miter lim="800000"/>
              <a:headEnd/>
              <a:tailEnd/>
            </a:ln>
            <a:effectLst/>
          </p:spPr>
          <p:txBody>
            <a:bodyPr wrap="none">
              <a:spAutoFit/>
            </a:bodyPr>
            <a:lstStyle/>
            <a:p>
              <a:r>
                <a:rPr lang="en-US"/>
                <a:t>NOT</a:t>
              </a:r>
              <a:endParaRPr lang="en-CA"/>
            </a:p>
          </p:txBody>
        </p:sp>
        <p:grpSp>
          <p:nvGrpSpPr>
            <p:cNvPr id="13" name="Group 36">
              <a:extLst>
                <a:ext uri="{FF2B5EF4-FFF2-40B4-BE49-F238E27FC236}">
                  <a16:creationId xmlns:a16="http://schemas.microsoft.com/office/drawing/2014/main" id="{9DDE9112-2449-F240-BABD-237C48C0CACF}"/>
                </a:ext>
              </a:extLst>
            </p:cNvPr>
            <p:cNvGrpSpPr>
              <a:grpSpLocks/>
            </p:cNvGrpSpPr>
            <p:nvPr/>
          </p:nvGrpSpPr>
          <p:grpSpPr bwMode="auto">
            <a:xfrm>
              <a:off x="1006475" y="3735388"/>
              <a:ext cx="427038" cy="341312"/>
              <a:chOff x="773" y="1945"/>
              <a:chExt cx="269" cy="215"/>
            </a:xfrm>
          </p:grpSpPr>
          <p:sp>
            <p:nvSpPr>
              <p:cNvPr id="14" name="Freeform 34">
                <a:extLst>
                  <a:ext uri="{FF2B5EF4-FFF2-40B4-BE49-F238E27FC236}">
                    <a16:creationId xmlns:a16="http://schemas.microsoft.com/office/drawing/2014/main" id="{D55AE7EA-A92B-AC4D-BE4A-C59A4AE92968}"/>
                  </a:ext>
                </a:extLst>
              </p:cNvPr>
              <p:cNvSpPr>
                <a:spLocks/>
              </p:cNvSpPr>
              <p:nvPr/>
            </p:nvSpPr>
            <p:spPr bwMode="auto">
              <a:xfrm>
                <a:off x="935" y="1945"/>
                <a:ext cx="107" cy="215"/>
              </a:xfrm>
              <a:custGeom>
                <a:avLst/>
                <a:gdLst/>
                <a:ahLst/>
                <a:cxnLst>
                  <a:cxn ang="0">
                    <a:pos x="0" y="0"/>
                  </a:cxn>
                  <a:cxn ang="0">
                    <a:pos x="53" y="18"/>
                  </a:cxn>
                  <a:cxn ang="0">
                    <a:pos x="98" y="54"/>
                  </a:cxn>
                  <a:cxn ang="0">
                    <a:pos x="107" y="107"/>
                  </a:cxn>
                  <a:cxn ang="0">
                    <a:pos x="98" y="161"/>
                  </a:cxn>
                  <a:cxn ang="0">
                    <a:pos x="53" y="206"/>
                  </a:cxn>
                  <a:cxn ang="0">
                    <a:pos x="0" y="215"/>
                  </a:cxn>
                </a:cxnLst>
                <a:rect l="0" t="0" r="r" b="b"/>
                <a:pathLst>
                  <a:path w="107" h="215">
                    <a:moveTo>
                      <a:pt x="0" y="0"/>
                    </a:moveTo>
                    <a:lnTo>
                      <a:pt x="53" y="18"/>
                    </a:lnTo>
                    <a:lnTo>
                      <a:pt x="98" y="54"/>
                    </a:lnTo>
                    <a:lnTo>
                      <a:pt x="107" y="107"/>
                    </a:lnTo>
                    <a:lnTo>
                      <a:pt x="98" y="161"/>
                    </a:lnTo>
                    <a:lnTo>
                      <a:pt x="53" y="206"/>
                    </a:lnTo>
                    <a:lnTo>
                      <a:pt x="0" y="215"/>
                    </a:lnTo>
                  </a:path>
                </a:pathLst>
              </a:custGeom>
              <a:noFill/>
              <a:ln w="14288">
                <a:solidFill>
                  <a:srgbClr val="000000"/>
                </a:solidFill>
                <a:prstDash val="solid"/>
                <a:round/>
                <a:headEnd/>
                <a:tailEnd/>
              </a:ln>
            </p:spPr>
            <p:txBody>
              <a:bodyPr/>
              <a:lstStyle/>
              <a:p>
                <a:endParaRPr lang="en-US"/>
              </a:p>
            </p:txBody>
          </p:sp>
          <p:sp>
            <p:nvSpPr>
              <p:cNvPr id="15" name="Freeform 35">
                <a:extLst>
                  <a:ext uri="{FF2B5EF4-FFF2-40B4-BE49-F238E27FC236}">
                    <a16:creationId xmlns:a16="http://schemas.microsoft.com/office/drawing/2014/main" id="{174CAAA1-4851-8B48-8B91-56FD61441503}"/>
                  </a:ext>
                </a:extLst>
              </p:cNvPr>
              <p:cNvSpPr>
                <a:spLocks/>
              </p:cNvSpPr>
              <p:nvPr/>
            </p:nvSpPr>
            <p:spPr bwMode="auto">
              <a:xfrm>
                <a:off x="773" y="1945"/>
                <a:ext cx="162" cy="215"/>
              </a:xfrm>
              <a:custGeom>
                <a:avLst/>
                <a:gdLst/>
                <a:ahLst/>
                <a:cxnLst>
                  <a:cxn ang="0">
                    <a:pos x="162" y="0"/>
                  </a:cxn>
                  <a:cxn ang="0">
                    <a:pos x="0" y="0"/>
                  </a:cxn>
                  <a:cxn ang="0">
                    <a:pos x="0" y="215"/>
                  </a:cxn>
                  <a:cxn ang="0">
                    <a:pos x="162" y="215"/>
                  </a:cxn>
                </a:cxnLst>
                <a:rect l="0" t="0" r="r" b="b"/>
                <a:pathLst>
                  <a:path w="162" h="215">
                    <a:moveTo>
                      <a:pt x="162" y="0"/>
                    </a:moveTo>
                    <a:lnTo>
                      <a:pt x="0" y="0"/>
                    </a:lnTo>
                    <a:lnTo>
                      <a:pt x="0" y="215"/>
                    </a:lnTo>
                    <a:lnTo>
                      <a:pt x="162" y="215"/>
                    </a:lnTo>
                  </a:path>
                </a:pathLst>
              </a:custGeom>
              <a:noFill/>
              <a:ln w="14288">
                <a:solidFill>
                  <a:srgbClr val="000000"/>
                </a:solidFill>
                <a:prstDash val="solid"/>
                <a:round/>
                <a:headEnd/>
                <a:tailEnd/>
              </a:ln>
            </p:spPr>
            <p:txBody>
              <a:bodyPr/>
              <a:lstStyle/>
              <a:p>
                <a:endParaRPr lang="en-US"/>
              </a:p>
            </p:txBody>
          </p:sp>
        </p:grpSp>
        <p:sp>
          <p:nvSpPr>
            <p:cNvPr id="16" name="Text Box 37">
              <a:extLst>
                <a:ext uri="{FF2B5EF4-FFF2-40B4-BE49-F238E27FC236}">
                  <a16:creationId xmlns:a16="http://schemas.microsoft.com/office/drawing/2014/main" id="{60871AB5-481A-5643-83E9-C46ECB0AD87A}"/>
                </a:ext>
              </a:extLst>
            </p:cNvPr>
            <p:cNvSpPr txBox="1">
              <a:spLocks noChangeArrowheads="1"/>
            </p:cNvSpPr>
            <p:nvPr/>
          </p:nvSpPr>
          <p:spPr bwMode="auto">
            <a:xfrm>
              <a:off x="1547813" y="3709988"/>
              <a:ext cx="687387" cy="366712"/>
            </a:xfrm>
            <a:prstGeom prst="rect">
              <a:avLst/>
            </a:prstGeom>
            <a:noFill/>
            <a:ln w="9525" algn="ctr">
              <a:noFill/>
              <a:miter lim="800000"/>
              <a:headEnd/>
              <a:tailEnd/>
            </a:ln>
            <a:effectLst/>
          </p:spPr>
          <p:txBody>
            <a:bodyPr wrap="none">
              <a:spAutoFit/>
            </a:bodyPr>
            <a:lstStyle/>
            <a:p>
              <a:r>
                <a:rPr lang="en-US"/>
                <a:t>AND</a:t>
              </a:r>
              <a:endParaRPr lang="en-CA"/>
            </a:p>
          </p:txBody>
        </p:sp>
        <p:grpSp>
          <p:nvGrpSpPr>
            <p:cNvPr id="17" name="Group 48">
              <a:extLst>
                <a:ext uri="{FF2B5EF4-FFF2-40B4-BE49-F238E27FC236}">
                  <a16:creationId xmlns:a16="http://schemas.microsoft.com/office/drawing/2014/main" id="{10AF9538-3E5D-0C4E-95B4-3325EFE2E3EE}"/>
                </a:ext>
              </a:extLst>
            </p:cNvPr>
            <p:cNvGrpSpPr>
              <a:grpSpLocks/>
            </p:cNvGrpSpPr>
            <p:nvPr/>
          </p:nvGrpSpPr>
          <p:grpSpPr bwMode="auto">
            <a:xfrm>
              <a:off x="1000125" y="3086100"/>
              <a:ext cx="427038" cy="342900"/>
              <a:chOff x="2055" y="1536"/>
              <a:chExt cx="269" cy="216"/>
            </a:xfrm>
          </p:grpSpPr>
          <p:sp>
            <p:nvSpPr>
              <p:cNvPr id="18" name="Freeform 42">
                <a:extLst>
                  <a:ext uri="{FF2B5EF4-FFF2-40B4-BE49-F238E27FC236}">
                    <a16:creationId xmlns:a16="http://schemas.microsoft.com/office/drawing/2014/main" id="{EF5B629A-F428-EC45-83D0-3A4B23DA2443}"/>
                  </a:ext>
                </a:extLst>
              </p:cNvPr>
              <p:cNvSpPr>
                <a:spLocks/>
              </p:cNvSpPr>
              <p:nvPr/>
            </p:nvSpPr>
            <p:spPr bwMode="auto">
              <a:xfrm>
                <a:off x="2109" y="1644"/>
                <a:ext cx="215" cy="107"/>
              </a:xfrm>
              <a:custGeom>
                <a:avLst/>
                <a:gdLst/>
                <a:ahLst/>
                <a:cxnLst>
                  <a:cxn ang="0">
                    <a:pos x="215" y="0"/>
                  </a:cxn>
                  <a:cxn ang="0">
                    <a:pos x="197" y="44"/>
                  </a:cxn>
                  <a:cxn ang="0">
                    <a:pos x="152" y="80"/>
                  </a:cxn>
                  <a:cxn ang="0">
                    <a:pos x="89" y="98"/>
                  </a:cxn>
                  <a:cxn ang="0">
                    <a:pos x="0" y="107"/>
                  </a:cxn>
                </a:cxnLst>
                <a:rect l="0" t="0" r="r" b="b"/>
                <a:pathLst>
                  <a:path w="215" h="107">
                    <a:moveTo>
                      <a:pt x="215" y="0"/>
                    </a:moveTo>
                    <a:lnTo>
                      <a:pt x="197" y="44"/>
                    </a:lnTo>
                    <a:lnTo>
                      <a:pt x="152" y="80"/>
                    </a:lnTo>
                    <a:lnTo>
                      <a:pt x="89" y="98"/>
                    </a:lnTo>
                    <a:lnTo>
                      <a:pt x="0" y="107"/>
                    </a:lnTo>
                  </a:path>
                </a:pathLst>
              </a:custGeom>
              <a:noFill/>
              <a:ln w="14288">
                <a:solidFill>
                  <a:srgbClr val="000000"/>
                </a:solidFill>
                <a:prstDash val="solid"/>
                <a:round/>
                <a:headEnd/>
                <a:tailEnd/>
              </a:ln>
            </p:spPr>
            <p:txBody>
              <a:bodyPr/>
              <a:lstStyle/>
              <a:p>
                <a:endParaRPr lang="en-US"/>
              </a:p>
            </p:txBody>
          </p:sp>
          <p:sp>
            <p:nvSpPr>
              <p:cNvPr id="19" name="Freeform 43">
                <a:extLst>
                  <a:ext uri="{FF2B5EF4-FFF2-40B4-BE49-F238E27FC236}">
                    <a16:creationId xmlns:a16="http://schemas.microsoft.com/office/drawing/2014/main" id="{FA5123AE-9A4F-5042-A129-67BBF03D481C}"/>
                  </a:ext>
                </a:extLst>
              </p:cNvPr>
              <p:cNvSpPr>
                <a:spLocks/>
              </p:cNvSpPr>
              <p:nvPr/>
            </p:nvSpPr>
            <p:spPr bwMode="auto">
              <a:xfrm>
                <a:off x="2109" y="1536"/>
                <a:ext cx="215" cy="108"/>
              </a:xfrm>
              <a:custGeom>
                <a:avLst/>
                <a:gdLst/>
                <a:ahLst/>
                <a:cxnLst>
                  <a:cxn ang="0">
                    <a:pos x="0" y="0"/>
                  </a:cxn>
                  <a:cxn ang="0">
                    <a:pos x="89" y="9"/>
                  </a:cxn>
                  <a:cxn ang="0">
                    <a:pos x="152" y="36"/>
                  </a:cxn>
                  <a:cxn ang="0">
                    <a:pos x="197" y="72"/>
                  </a:cxn>
                  <a:cxn ang="0">
                    <a:pos x="215" y="108"/>
                  </a:cxn>
                </a:cxnLst>
                <a:rect l="0" t="0" r="r" b="b"/>
                <a:pathLst>
                  <a:path w="215" h="108">
                    <a:moveTo>
                      <a:pt x="0" y="0"/>
                    </a:moveTo>
                    <a:lnTo>
                      <a:pt x="89" y="9"/>
                    </a:lnTo>
                    <a:lnTo>
                      <a:pt x="152" y="36"/>
                    </a:lnTo>
                    <a:lnTo>
                      <a:pt x="197" y="72"/>
                    </a:lnTo>
                    <a:lnTo>
                      <a:pt x="215" y="108"/>
                    </a:lnTo>
                  </a:path>
                </a:pathLst>
              </a:custGeom>
              <a:noFill/>
              <a:ln w="14288">
                <a:solidFill>
                  <a:srgbClr val="000000"/>
                </a:solidFill>
                <a:prstDash val="solid"/>
                <a:round/>
                <a:headEnd/>
                <a:tailEnd/>
              </a:ln>
            </p:spPr>
            <p:txBody>
              <a:bodyPr/>
              <a:lstStyle/>
              <a:p>
                <a:endParaRPr lang="en-US"/>
              </a:p>
            </p:txBody>
          </p:sp>
          <p:sp>
            <p:nvSpPr>
              <p:cNvPr id="20" name="Freeform 44">
                <a:extLst>
                  <a:ext uri="{FF2B5EF4-FFF2-40B4-BE49-F238E27FC236}">
                    <a16:creationId xmlns:a16="http://schemas.microsoft.com/office/drawing/2014/main" id="{71805BDA-8DB4-8246-B77D-A6FC33005D80}"/>
                  </a:ext>
                </a:extLst>
              </p:cNvPr>
              <p:cNvSpPr>
                <a:spLocks/>
              </p:cNvSpPr>
              <p:nvPr/>
            </p:nvSpPr>
            <p:spPr bwMode="auto">
              <a:xfrm>
                <a:off x="2055" y="1644"/>
                <a:ext cx="27" cy="107"/>
              </a:xfrm>
              <a:custGeom>
                <a:avLst/>
                <a:gdLst/>
                <a:ahLst/>
                <a:cxnLst>
                  <a:cxn ang="0">
                    <a:pos x="27" y="0"/>
                  </a:cxn>
                  <a:cxn ang="0">
                    <a:pos x="27" y="53"/>
                  </a:cxn>
                  <a:cxn ang="0">
                    <a:pos x="18" y="98"/>
                  </a:cxn>
                  <a:cxn ang="0">
                    <a:pos x="0" y="107"/>
                  </a:cxn>
                </a:cxnLst>
                <a:rect l="0" t="0" r="r" b="b"/>
                <a:pathLst>
                  <a:path w="27" h="107">
                    <a:moveTo>
                      <a:pt x="27" y="0"/>
                    </a:moveTo>
                    <a:lnTo>
                      <a:pt x="27" y="53"/>
                    </a:lnTo>
                    <a:lnTo>
                      <a:pt x="18" y="98"/>
                    </a:lnTo>
                    <a:lnTo>
                      <a:pt x="0" y="107"/>
                    </a:lnTo>
                  </a:path>
                </a:pathLst>
              </a:custGeom>
              <a:noFill/>
              <a:ln w="14288">
                <a:solidFill>
                  <a:srgbClr val="000000"/>
                </a:solidFill>
                <a:prstDash val="solid"/>
                <a:round/>
                <a:headEnd/>
                <a:tailEnd/>
              </a:ln>
            </p:spPr>
            <p:txBody>
              <a:bodyPr/>
              <a:lstStyle/>
              <a:p>
                <a:endParaRPr lang="en-US"/>
              </a:p>
            </p:txBody>
          </p:sp>
          <p:sp>
            <p:nvSpPr>
              <p:cNvPr id="21" name="Freeform 45">
                <a:extLst>
                  <a:ext uri="{FF2B5EF4-FFF2-40B4-BE49-F238E27FC236}">
                    <a16:creationId xmlns:a16="http://schemas.microsoft.com/office/drawing/2014/main" id="{FE284E90-3247-9946-B40E-5449339D7B41}"/>
                  </a:ext>
                </a:extLst>
              </p:cNvPr>
              <p:cNvSpPr>
                <a:spLocks/>
              </p:cNvSpPr>
              <p:nvPr/>
            </p:nvSpPr>
            <p:spPr bwMode="auto">
              <a:xfrm>
                <a:off x="2064" y="1536"/>
                <a:ext cx="18" cy="108"/>
              </a:xfrm>
              <a:custGeom>
                <a:avLst/>
                <a:gdLst/>
                <a:ahLst/>
                <a:cxnLst>
                  <a:cxn ang="0">
                    <a:pos x="18" y="108"/>
                  </a:cxn>
                  <a:cxn ang="0">
                    <a:pos x="18" y="54"/>
                  </a:cxn>
                  <a:cxn ang="0">
                    <a:pos x="9" y="18"/>
                  </a:cxn>
                  <a:cxn ang="0">
                    <a:pos x="0" y="0"/>
                  </a:cxn>
                </a:cxnLst>
                <a:rect l="0" t="0" r="r" b="b"/>
                <a:pathLst>
                  <a:path w="18" h="108">
                    <a:moveTo>
                      <a:pt x="18" y="108"/>
                    </a:moveTo>
                    <a:lnTo>
                      <a:pt x="18" y="54"/>
                    </a:lnTo>
                    <a:lnTo>
                      <a:pt x="9" y="18"/>
                    </a:lnTo>
                    <a:lnTo>
                      <a:pt x="0" y="0"/>
                    </a:lnTo>
                  </a:path>
                </a:pathLst>
              </a:custGeom>
              <a:noFill/>
              <a:ln w="14288">
                <a:solidFill>
                  <a:srgbClr val="000000"/>
                </a:solidFill>
                <a:prstDash val="solid"/>
                <a:round/>
                <a:headEnd/>
                <a:tailEnd/>
              </a:ln>
            </p:spPr>
            <p:txBody>
              <a:bodyPr/>
              <a:lstStyle/>
              <a:p>
                <a:endParaRPr lang="en-US"/>
              </a:p>
            </p:txBody>
          </p:sp>
          <p:sp>
            <p:nvSpPr>
              <p:cNvPr id="22" name="Line 46">
                <a:extLst>
                  <a:ext uri="{FF2B5EF4-FFF2-40B4-BE49-F238E27FC236}">
                    <a16:creationId xmlns:a16="http://schemas.microsoft.com/office/drawing/2014/main" id="{496716D2-F080-DC4C-BF38-4F035F1BD883}"/>
                  </a:ext>
                </a:extLst>
              </p:cNvPr>
              <p:cNvSpPr>
                <a:spLocks noChangeShapeType="1"/>
              </p:cNvSpPr>
              <p:nvPr/>
            </p:nvSpPr>
            <p:spPr bwMode="auto">
              <a:xfrm>
                <a:off x="2055" y="1536"/>
                <a:ext cx="54" cy="1"/>
              </a:xfrm>
              <a:prstGeom prst="line">
                <a:avLst/>
              </a:prstGeom>
              <a:noFill/>
              <a:ln w="14288">
                <a:solidFill>
                  <a:srgbClr val="000000"/>
                </a:solidFill>
                <a:round/>
                <a:headEnd/>
                <a:tailEnd/>
              </a:ln>
            </p:spPr>
            <p:txBody>
              <a:bodyPr/>
              <a:lstStyle/>
              <a:p>
                <a:endParaRPr lang="en-US"/>
              </a:p>
            </p:txBody>
          </p:sp>
          <p:sp>
            <p:nvSpPr>
              <p:cNvPr id="23" name="Line 47">
                <a:extLst>
                  <a:ext uri="{FF2B5EF4-FFF2-40B4-BE49-F238E27FC236}">
                    <a16:creationId xmlns:a16="http://schemas.microsoft.com/office/drawing/2014/main" id="{27C99A08-E3DC-CB45-BED5-EF5B671B8644}"/>
                  </a:ext>
                </a:extLst>
              </p:cNvPr>
              <p:cNvSpPr>
                <a:spLocks noChangeShapeType="1"/>
              </p:cNvSpPr>
              <p:nvPr/>
            </p:nvSpPr>
            <p:spPr bwMode="auto">
              <a:xfrm>
                <a:off x="2055" y="1751"/>
                <a:ext cx="54" cy="1"/>
              </a:xfrm>
              <a:prstGeom prst="line">
                <a:avLst/>
              </a:prstGeom>
              <a:noFill/>
              <a:ln w="14288">
                <a:solidFill>
                  <a:srgbClr val="000000"/>
                </a:solidFill>
                <a:round/>
                <a:headEnd/>
                <a:tailEnd/>
              </a:ln>
            </p:spPr>
            <p:txBody>
              <a:bodyPr/>
              <a:lstStyle/>
              <a:p>
                <a:endParaRPr lang="en-US"/>
              </a:p>
            </p:txBody>
          </p:sp>
        </p:grpSp>
        <p:sp>
          <p:nvSpPr>
            <p:cNvPr id="24" name="Text Box 49">
              <a:extLst>
                <a:ext uri="{FF2B5EF4-FFF2-40B4-BE49-F238E27FC236}">
                  <a16:creationId xmlns:a16="http://schemas.microsoft.com/office/drawing/2014/main" id="{C229D4E0-7E5C-0C45-8A77-440B397A4203}"/>
                </a:ext>
              </a:extLst>
            </p:cNvPr>
            <p:cNvSpPr txBox="1">
              <a:spLocks noChangeArrowheads="1"/>
            </p:cNvSpPr>
            <p:nvPr/>
          </p:nvSpPr>
          <p:spPr bwMode="auto">
            <a:xfrm>
              <a:off x="1528763" y="3068638"/>
              <a:ext cx="522287" cy="366712"/>
            </a:xfrm>
            <a:prstGeom prst="rect">
              <a:avLst/>
            </a:prstGeom>
            <a:noFill/>
            <a:ln w="9525" algn="ctr">
              <a:noFill/>
              <a:miter lim="800000"/>
              <a:headEnd/>
              <a:tailEnd/>
            </a:ln>
            <a:effectLst/>
          </p:spPr>
          <p:txBody>
            <a:bodyPr wrap="none">
              <a:spAutoFit/>
            </a:bodyPr>
            <a:lstStyle/>
            <a:p>
              <a:r>
                <a:rPr lang="en-US"/>
                <a:t>OR</a:t>
              </a:r>
              <a:endParaRPr lang="en-CA"/>
            </a:p>
          </p:txBody>
        </p:sp>
        <p:sp>
          <p:nvSpPr>
            <p:cNvPr id="25" name="Line 50">
              <a:extLst>
                <a:ext uri="{FF2B5EF4-FFF2-40B4-BE49-F238E27FC236}">
                  <a16:creationId xmlns:a16="http://schemas.microsoft.com/office/drawing/2014/main" id="{A3EF43F5-A1B3-6743-94E6-E10E24A2EF54}"/>
                </a:ext>
              </a:extLst>
            </p:cNvPr>
            <p:cNvSpPr>
              <a:spLocks noChangeShapeType="1"/>
            </p:cNvSpPr>
            <p:nvPr/>
          </p:nvSpPr>
          <p:spPr bwMode="auto">
            <a:xfrm>
              <a:off x="755650" y="4221163"/>
              <a:ext cx="1655763" cy="0"/>
            </a:xfrm>
            <a:prstGeom prst="line">
              <a:avLst/>
            </a:prstGeom>
            <a:noFill/>
            <a:ln w="9525">
              <a:solidFill>
                <a:srgbClr val="000000"/>
              </a:solidFill>
              <a:round/>
              <a:headEnd/>
              <a:tailEnd/>
            </a:ln>
            <a:effectLst/>
          </p:spPr>
          <p:txBody>
            <a:bodyPr/>
            <a:lstStyle/>
            <a:p>
              <a:endParaRPr lang="en-US"/>
            </a:p>
          </p:txBody>
        </p:sp>
        <p:grpSp>
          <p:nvGrpSpPr>
            <p:cNvPr id="26" name="Group 51">
              <a:extLst>
                <a:ext uri="{FF2B5EF4-FFF2-40B4-BE49-F238E27FC236}">
                  <a16:creationId xmlns:a16="http://schemas.microsoft.com/office/drawing/2014/main" id="{BD64D35D-3BD3-084B-8B0A-FFE71803DB19}"/>
                </a:ext>
              </a:extLst>
            </p:cNvPr>
            <p:cNvGrpSpPr>
              <a:grpSpLocks/>
            </p:cNvGrpSpPr>
            <p:nvPr/>
          </p:nvGrpSpPr>
          <p:grpSpPr bwMode="auto">
            <a:xfrm>
              <a:off x="5584825" y="2420938"/>
              <a:ext cx="427038" cy="342900"/>
              <a:chOff x="2055" y="1536"/>
              <a:chExt cx="269" cy="216"/>
            </a:xfrm>
          </p:grpSpPr>
          <p:sp>
            <p:nvSpPr>
              <p:cNvPr id="27" name="Freeform 52">
                <a:extLst>
                  <a:ext uri="{FF2B5EF4-FFF2-40B4-BE49-F238E27FC236}">
                    <a16:creationId xmlns:a16="http://schemas.microsoft.com/office/drawing/2014/main" id="{98D15B7A-C8D4-8247-B5E1-DE93775B5813}"/>
                  </a:ext>
                </a:extLst>
              </p:cNvPr>
              <p:cNvSpPr>
                <a:spLocks/>
              </p:cNvSpPr>
              <p:nvPr/>
            </p:nvSpPr>
            <p:spPr bwMode="auto">
              <a:xfrm>
                <a:off x="2109" y="1644"/>
                <a:ext cx="215" cy="107"/>
              </a:xfrm>
              <a:custGeom>
                <a:avLst/>
                <a:gdLst/>
                <a:ahLst/>
                <a:cxnLst>
                  <a:cxn ang="0">
                    <a:pos x="215" y="0"/>
                  </a:cxn>
                  <a:cxn ang="0">
                    <a:pos x="197" y="44"/>
                  </a:cxn>
                  <a:cxn ang="0">
                    <a:pos x="152" y="80"/>
                  </a:cxn>
                  <a:cxn ang="0">
                    <a:pos x="89" y="98"/>
                  </a:cxn>
                  <a:cxn ang="0">
                    <a:pos x="0" y="107"/>
                  </a:cxn>
                </a:cxnLst>
                <a:rect l="0" t="0" r="r" b="b"/>
                <a:pathLst>
                  <a:path w="215" h="107">
                    <a:moveTo>
                      <a:pt x="215" y="0"/>
                    </a:moveTo>
                    <a:lnTo>
                      <a:pt x="197" y="44"/>
                    </a:lnTo>
                    <a:lnTo>
                      <a:pt x="152" y="80"/>
                    </a:lnTo>
                    <a:lnTo>
                      <a:pt x="89" y="98"/>
                    </a:lnTo>
                    <a:lnTo>
                      <a:pt x="0" y="107"/>
                    </a:lnTo>
                  </a:path>
                </a:pathLst>
              </a:custGeom>
              <a:noFill/>
              <a:ln w="14288">
                <a:solidFill>
                  <a:srgbClr val="000000"/>
                </a:solidFill>
                <a:prstDash val="solid"/>
                <a:round/>
                <a:headEnd/>
                <a:tailEnd/>
              </a:ln>
            </p:spPr>
            <p:txBody>
              <a:bodyPr/>
              <a:lstStyle/>
              <a:p>
                <a:endParaRPr lang="en-US"/>
              </a:p>
            </p:txBody>
          </p:sp>
          <p:sp>
            <p:nvSpPr>
              <p:cNvPr id="28" name="Freeform 53">
                <a:extLst>
                  <a:ext uri="{FF2B5EF4-FFF2-40B4-BE49-F238E27FC236}">
                    <a16:creationId xmlns:a16="http://schemas.microsoft.com/office/drawing/2014/main" id="{29B20DD6-D76C-5840-9F5C-EAA8D2389174}"/>
                  </a:ext>
                </a:extLst>
              </p:cNvPr>
              <p:cNvSpPr>
                <a:spLocks/>
              </p:cNvSpPr>
              <p:nvPr/>
            </p:nvSpPr>
            <p:spPr bwMode="auto">
              <a:xfrm>
                <a:off x="2109" y="1536"/>
                <a:ext cx="215" cy="108"/>
              </a:xfrm>
              <a:custGeom>
                <a:avLst/>
                <a:gdLst/>
                <a:ahLst/>
                <a:cxnLst>
                  <a:cxn ang="0">
                    <a:pos x="0" y="0"/>
                  </a:cxn>
                  <a:cxn ang="0">
                    <a:pos x="89" y="9"/>
                  </a:cxn>
                  <a:cxn ang="0">
                    <a:pos x="152" y="36"/>
                  </a:cxn>
                  <a:cxn ang="0">
                    <a:pos x="197" y="72"/>
                  </a:cxn>
                  <a:cxn ang="0">
                    <a:pos x="215" y="108"/>
                  </a:cxn>
                </a:cxnLst>
                <a:rect l="0" t="0" r="r" b="b"/>
                <a:pathLst>
                  <a:path w="215" h="108">
                    <a:moveTo>
                      <a:pt x="0" y="0"/>
                    </a:moveTo>
                    <a:lnTo>
                      <a:pt x="89" y="9"/>
                    </a:lnTo>
                    <a:lnTo>
                      <a:pt x="152" y="36"/>
                    </a:lnTo>
                    <a:lnTo>
                      <a:pt x="197" y="72"/>
                    </a:lnTo>
                    <a:lnTo>
                      <a:pt x="215" y="108"/>
                    </a:lnTo>
                  </a:path>
                </a:pathLst>
              </a:custGeom>
              <a:noFill/>
              <a:ln w="14288">
                <a:solidFill>
                  <a:srgbClr val="000000"/>
                </a:solidFill>
                <a:prstDash val="solid"/>
                <a:round/>
                <a:headEnd/>
                <a:tailEnd/>
              </a:ln>
            </p:spPr>
            <p:txBody>
              <a:bodyPr/>
              <a:lstStyle/>
              <a:p>
                <a:endParaRPr lang="en-US"/>
              </a:p>
            </p:txBody>
          </p:sp>
          <p:sp>
            <p:nvSpPr>
              <p:cNvPr id="29" name="Freeform 54">
                <a:extLst>
                  <a:ext uri="{FF2B5EF4-FFF2-40B4-BE49-F238E27FC236}">
                    <a16:creationId xmlns:a16="http://schemas.microsoft.com/office/drawing/2014/main" id="{FCBB5441-7549-CD46-9A9D-F89B14DB3831}"/>
                  </a:ext>
                </a:extLst>
              </p:cNvPr>
              <p:cNvSpPr>
                <a:spLocks/>
              </p:cNvSpPr>
              <p:nvPr/>
            </p:nvSpPr>
            <p:spPr bwMode="auto">
              <a:xfrm>
                <a:off x="2055" y="1644"/>
                <a:ext cx="27" cy="107"/>
              </a:xfrm>
              <a:custGeom>
                <a:avLst/>
                <a:gdLst/>
                <a:ahLst/>
                <a:cxnLst>
                  <a:cxn ang="0">
                    <a:pos x="27" y="0"/>
                  </a:cxn>
                  <a:cxn ang="0">
                    <a:pos x="27" y="53"/>
                  </a:cxn>
                  <a:cxn ang="0">
                    <a:pos x="18" y="98"/>
                  </a:cxn>
                  <a:cxn ang="0">
                    <a:pos x="0" y="107"/>
                  </a:cxn>
                </a:cxnLst>
                <a:rect l="0" t="0" r="r" b="b"/>
                <a:pathLst>
                  <a:path w="27" h="107">
                    <a:moveTo>
                      <a:pt x="27" y="0"/>
                    </a:moveTo>
                    <a:lnTo>
                      <a:pt x="27" y="53"/>
                    </a:lnTo>
                    <a:lnTo>
                      <a:pt x="18" y="98"/>
                    </a:lnTo>
                    <a:lnTo>
                      <a:pt x="0" y="107"/>
                    </a:lnTo>
                  </a:path>
                </a:pathLst>
              </a:custGeom>
              <a:noFill/>
              <a:ln w="14288">
                <a:solidFill>
                  <a:srgbClr val="000000"/>
                </a:solidFill>
                <a:prstDash val="solid"/>
                <a:round/>
                <a:headEnd/>
                <a:tailEnd/>
              </a:ln>
            </p:spPr>
            <p:txBody>
              <a:bodyPr/>
              <a:lstStyle/>
              <a:p>
                <a:endParaRPr lang="en-US"/>
              </a:p>
            </p:txBody>
          </p:sp>
          <p:sp>
            <p:nvSpPr>
              <p:cNvPr id="30" name="Freeform 55">
                <a:extLst>
                  <a:ext uri="{FF2B5EF4-FFF2-40B4-BE49-F238E27FC236}">
                    <a16:creationId xmlns:a16="http://schemas.microsoft.com/office/drawing/2014/main" id="{7181B60C-4CDD-DE4B-8BA1-8E31348DF902}"/>
                  </a:ext>
                </a:extLst>
              </p:cNvPr>
              <p:cNvSpPr>
                <a:spLocks/>
              </p:cNvSpPr>
              <p:nvPr/>
            </p:nvSpPr>
            <p:spPr bwMode="auto">
              <a:xfrm>
                <a:off x="2064" y="1536"/>
                <a:ext cx="18" cy="108"/>
              </a:xfrm>
              <a:custGeom>
                <a:avLst/>
                <a:gdLst/>
                <a:ahLst/>
                <a:cxnLst>
                  <a:cxn ang="0">
                    <a:pos x="18" y="108"/>
                  </a:cxn>
                  <a:cxn ang="0">
                    <a:pos x="18" y="54"/>
                  </a:cxn>
                  <a:cxn ang="0">
                    <a:pos x="9" y="18"/>
                  </a:cxn>
                  <a:cxn ang="0">
                    <a:pos x="0" y="0"/>
                  </a:cxn>
                </a:cxnLst>
                <a:rect l="0" t="0" r="r" b="b"/>
                <a:pathLst>
                  <a:path w="18" h="108">
                    <a:moveTo>
                      <a:pt x="18" y="108"/>
                    </a:moveTo>
                    <a:lnTo>
                      <a:pt x="18" y="54"/>
                    </a:lnTo>
                    <a:lnTo>
                      <a:pt x="9" y="18"/>
                    </a:lnTo>
                    <a:lnTo>
                      <a:pt x="0" y="0"/>
                    </a:lnTo>
                  </a:path>
                </a:pathLst>
              </a:custGeom>
              <a:noFill/>
              <a:ln w="14288">
                <a:solidFill>
                  <a:srgbClr val="000000"/>
                </a:solidFill>
                <a:prstDash val="solid"/>
                <a:round/>
                <a:headEnd/>
                <a:tailEnd/>
              </a:ln>
            </p:spPr>
            <p:txBody>
              <a:bodyPr/>
              <a:lstStyle/>
              <a:p>
                <a:endParaRPr lang="en-US"/>
              </a:p>
            </p:txBody>
          </p:sp>
          <p:sp>
            <p:nvSpPr>
              <p:cNvPr id="31" name="Line 56">
                <a:extLst>
                  <a:ext uri="{FF2B5EF4-FFF2-40B4-BE49-F238E27FC236}">
                    <a16:creationId xmlns:a16="http://schemas.microsoft.com/office/drawing/2014/main" id="{5EF871C2-AE6C-DD42-85C1-B4AC12D7083B}"/>
                  </a:ext>
                </a:extLst>
              </p:cNvPr>
              <p:cNvSpPr>
                <a:spLocks noChangeShapeType="1"/>
              </p:cNvSpPr>
              <p:nvPr/>
            </p:nvSpPr>
            <p:spPr bwMode="auto">
              <a:xfrm>
                <a:off x="2055" y="1536"/>
                <a:ext cx="54" cy="1"/>
              </a:xfrm>
              <a:prstGeom prst="line">
                <a:avLst/>
              </a:prstGeom>
              <a:noFill/>
              <a:ln w="14288">
                <a:solidFill>
                  <a:srgbClr val="000000"/>
                </a:solidFill>
                <a:round/>
                <a:headEnd/>
                <a:tailEnd/>
              </a:ln>
            </p:spPr>
            <p:txBody>
              <a:bodyPr/>
              <a:lstStyle/>
              <a:p>
                <a:endParaRPr lang="en-US"/>
              </a:p>
            </p:txBody>
          </p:sp>
          <p:sp>
            <p:nvSpPr>
              <p:cNvPr id="32" name="Line 57">
                <a:extLst>
                  <a:ext uri="{FF2B5EF4-FFF2-40B4-BE49-F238E27FC236}">
                    <a16:creationId xmlns:a16="http://schemas.microsoft.com/office/drawing/2014/main" id="{16D7D4BA-F5CA-3546-8682-1FA5206A2B8B}"/>
                  </a:ext>
                </a:extLst>
              </p:cNvPr>
              <p:cNvSpPr>
                <a:spLocks noChangeShapeType="1"/>
              </p:cNvSpPr>
              <p:nvPr/>
            </p:nvSpPr>
            <p:spPr bwMode="auto">
              <a:xfrm>
                <a:off x="2055" y="1751"/>
                <a:ext cx="54" cy="1"/>
              </a:xfrm>
              <a:prstGeom prst="line">
                <a:avLst/>
              </a:prstGeom>
              <a:noFill/>
              <a:ln w="14288">
                <a:solidFill>
                  <a:srgbClr val="000000"/>
                </a:solidFill>
                <a:round/>
                <a:headEnd/>
                <a:tailEnd/>
              </a:ln>
            </p:spPr>
            <p:txBody>
              <a:bodyPr/>
              <a:lstStyle/>
              <a:p>
                <a:endParaRPr lang="en-US"/>
              </a:p>
            </p:txBody>
          </p:sp>
        </p:grpSp>
        <p:grpSp>
          <p:nvGrpSpPr>
            <p:cNvPr id="33" name="Group 58">
              <a:extLst>
                <a:ext uri="{FF2B5EF4-FFF2-40B4-BE49-F238E27FC236}">
                  <a16:creationId xmlns:a16="http://schemas.microsoft.com/office/drawing/2014/main" id="{19816951-1105-5A4F-B756-3BF54B0859E7}"/>
                </a:ext>
              </a:extLst>
            </p:cNvPr>
            <p:cNvGrpSpPr>
              <a:grpSpLocks/>
            </p:cNvGrpSpPr>
            <p:nvPr/>
          </p:nvGrpSpPr>
          <p:grpSpPr bwMode="auto">
            <a:xfrm>
              <a:off x="4519613" y="3471863"/>
              <a:ext cx="427037" cy="342900"/>
              <a:chOff x="2055" y="1536"/>
              <a:chExt cx="269" cy="216"/>
            </a:xfrm>
          </p:grpSpPr>
          <p:sp>
            <p:nvSpPr>
              <p:cNvPr id="34" name="Freeform 59">
                <a:extLst>
                  <a:ext uri="{FF2B5EF4-FFF2-40B4-BE49-F238E27FC236}">
                    <a16:creationId xmlns:a16="http://schemas.microsoft.com/office/drawing/2014/main" id="{BEC38C24-3FFA-4E44-84B5-7407C8C9A32B}"/>
                  </a:ext>
                </a:extLst>
              </p:cNvPr>
              <p:cNvSpPr>
                <a:spLocks/>
              </p:cNvSpPr>
              <p:nvPr/>
            </p:nvSpPr>
            <p:spPr bwMode="auto">
              <a:xfrm>
                <a:off x="2109" y="1644"/>
                <a:ext cx="215" cy="107"/>
              </a:xfrm>
              <a:custGeom>
                <a:avLst/>
                <a:gdLst/>
                <a:ahLst/>
                <a:cxnLst>
                  <a:cxn ang="0">
                    <a:pos x="215" y="0"/>
                  </a:cxn>
                  <a:cxn ang="0">
                    <a:pos x="197" y="44"/>
                  </a:cxn>
                  <a:cxn ang="0">
                    <a:pos x="152" y="80"/>
                  </a:cxn>
                  <a:cxn ang="0">
                    <a:pos x="89" y="98"/>
                  </a:cxn>
                  <a:cxn ang="0">
                    <a:pos x="0" y="107"/>
                  </a:cxn>
                </a:cxnLst>
                <a:rect l="0" t="0" r="r" b="b"/>
                <a:pathLst>
                  <a:path w="215" h="107">
                    <a:moveTo>
                      <a:pt x="215" y="0"/>
                    </a:moveTo>
                    <a:lnTo>
                      <a:pt x="197" y="44"/>
                    </a:lnTo>
                    <a:lnTo>
                      <a:pt x="152" y="80"/>
                    </a:lnTo>
                    <a:lnTo>
                      <a:pt x="89" y="98"/>
                    </a:lnTo>
                    <a:lnTo>
                      <a:pt x="0" y="107"/>
                    </a:lnTo>
                  </a:path>
                </a:pathLst>
              </a:custGeom>
              <a:noFill/>
              <a:ln w="14288">
                <a:solidFill>
                  <a:srgbClr val="000000"/>
                </a:solidFill>
                <a:prstDash val="solid"/>
                <a:round/>
                <a:headEnd/>
                <a:tailEnd/>
              </a:ln>
            </p:spPr>
            <p:txBody>
              <a:bodyPr/>
              <a:lstStyle/>
              <a:p>
                <a:endParaRPr lang="en-US"/>
              </a:p>
            </p:txBody>
          </p:sp>
          <p:sp>
            <p:nvSpPr>
              <p:cNvPr id="35" name="Freeform 60">
                <a:extLst>
                  <a:ext uri="{FF2B5EF4-FFF2-40B4-BE49-F238E27FC236}">
                    <a16:creationId xmlns:a16="http://schemas.microsoft.com/office/drawing/2014/main" id="{4DB774EE-621A-AD4E-9D3F-F5FB7F1C5AC5}"/>
                  </a:ext>
                </a:extLst>
              </p:cNvPr>
              <p:cNvSpPr>
                <a:spLocks/>
              </p:cNvSpPr>
              <p:nvPr/>
            </p:nvSpPr>
            <p:spPr bwMode="auto">
              <a:xfrm>
                <a:off x="2109" y="1536"/>
                <a:ext cx="215" cy="108"/>
              </a:xfrm>
              <a:custGeom>
                <a:avLst/>
                <a:gdLst/>
                <a:ahLst/>
                <a:cxnLst>
                  <a:cxn ang="0">
                    <a:pos x="0" y="0"/>
                  </a:cxn>
                  <a:cxn ang="0">
                    <a:pos x="89" y="9"/>
                  </a:cxn>
                  <a:cxn ang="0">
                    <a:pos x="152" y="36"/>
                  </a:cxn>
                  <a:cxn ang="0">
                    <a:pos x="197" y="72"/>
                  </a:cxn>
                  <a:cxn ang="0">
                    <a:pos x="215" y="108"/>
                  </a:cxn>
                </a:cxnLst>
                <a:rect l="0" t="0" r="r" b="b"/>
                <a:pathLst>
                  <a:path w="215" h="108">
                    <a:moveTo>
                      <a:pt x="0" y="0"/>
                    </a:moveTo>
                    <a:lnTo>
                      <a:pt x="89" y="9"/>
                    </a:lnTo>
                    <a:lnTo>
                      <a:pt x="152" y="36"/>
                    </a:lnTo>
                    <a:lnTo>
                      <a:pt x="197" y="72"/>
                    </a:lnTo>
                    <a:lnTo>
                      <a:pt x="215" y="108"/>
                    </a:lnTo>
                  </a:path>
                </a:pathLst>
              </a:custGeom>
              <a:noFill/>
              <a:ln w="14288">
                <a:solidFill>
                  <a:srgbClr val="000000"/>
                </a:solidFill>
                <a:prstDash val="solid"/>
                <a:round/>
                <a:headEnd/>
                <a:tailEnd/>
              </a:ln>
            </p:spPr>
            <p:txBody>
              <a:bodyPr/>
              <a:lstStyle/>
              <a:p>
                <a:endParaRPr lang="en-US"/>
              </a:p>
            </p:txBody>
          </p:sp>
          <p:sp>
            <p:nvSpPr>
              <p:cNvPr id="36" name="Freeform 61">
                <a:extLst>
                  <a:ext uri="{FF2B5EF4-FFF2-40B4-BE49-F238E27FC236}">
                    <a16:creationId xmlns:a16="http://schemas.microsoft.com/office/drawing/2014/main" id="{80A169F7-1FF1-5A42-B43C-5A2DDAB6981A}"/>
                  </a:ext>
                </a:extLst>
              </p:cNvPr>
              <p:cNvSpPr>
                <a:spLocks/>
              </p:cNvSpPr>
              <p:nvPr/>
            </p:nvSpPr>
            <p:spPr bwMode="auto">
              <a:xfrm>
                <a:off x="2055" y="1644"/>
                <a:ext cx="27" cy="107"/>
              </a:xfrm>
              <a:custGeom>
                <a:avLst/>
                <a:gdLst/>
                <a:ahLst/>
                <a:cxnLst>
                  <a:cxn ang="0">
                    <a:pos x="27" y="0"/>
                  </a:cxn>
                  <a:cxn ang="0">
                    <a:pos x="27" y="53"/>
                  </a:cxn>
                  <a:cxn ang="0">
                    <a:pos x="18" y="98"/>
                  </a:cxn>
                  <a:cxn ang="0">
                    <a:pos x="0" y="107"/>
                  </a:cxn>
                </a:cxnLst>
                <a:rect l="0" t="0" r="r" b="b"/>
                <a:pathLst>
                  <a:path w="27" h="107">
                    <a:moveTo>
                      <a:pt x="27" y="0"/>
                    </a:moveTo>
                    <a:lnTo>
                      <a:pt x="27" y="53"/>
                    </a:lnTo>
                    <a:lnTo>
                      <a:pt x="18" y="98"/>
                    </a:lnTo>
                    <a:lnTo>
                      <a:pt x="0" y="107"/>
                    </a:lnTo>
                  </a:path>
                </a:pathLst>
              </a:custGeom>
              <a:noFill/>
              <a:ln w="14288">
                <a:solidFill>
                  <a:srgbClr val="000000"/>
                </a:solidFill>
                <a:prstDash val="solid"/>
                <a:round/>
                <a:headEnd/>
                <a:tailEnd/>
              </a:ln>
            </p:spPr>
            <p:txBody>
              <a:bodyPr/>
              <a:lstStyle/>
              <a:p>
                <a:endParaRPr lang="en-US"/>
              </a:p>
            </p:txBody>
          </p:sp>
          <p:sp>
            <p:nvSpPr>
              <p:cNvPr id="37" name="Freeform 62">
                <a:extLst>
                  <a:ext uri="{FF2B5EF4-FFF2-40B4-BE49-F238E27FC236}">
                    <a16:creationId xmlns:a16="http://schemas.microsoft.com/office/drawing/2014/main" id="{0DBACEF7-7E1E-8A43-97DD-2ED84EF4B64E}"/>
                  </a:ext>
                </a:extLst>
              </p:cNvPr>
              <p:cNvSpPr>
                <a:spLocks/>
              </p:cNvSpPr>
              <p:nvPr/>
            </p:nvSpPr>
            <p:spPr bwMode="auto">
              <a:xfrm>
                <a:off x="2064" y="1536"/>
                <a:ext cx="18" cy="108"/>
              </a:xfrm>
              <a:custGeom>
                <a:avLst/>
                <a:gdLst/>
                <a:ahLst/>
                <a:cxnLst>
                  <a:cxn ang="0">
                    <a:pos x="18" y="108"/>
                  </a:cxn>
                  <a:cxn ang="0">
                    <a:pos x="18" y="54"/>
                  </a:cxn>
                  <a:cxn ang="0">
                    <a:pos x="9" y="18"/>
                  </a:cxn>
                  <a:cxn ang="0">
                    <a:pos x="0" y="0"/>
                  </a:cxn>
                </a:cxnLst>
                <a:rect l="0" t="0" r="r" b="b"/>
                <a:pathLst>
                  <a:path w="18" h="108">
                    <a:moveTo>
                      <a:pt x="18" y="108"/>
                    </a:moveTo>
                    <a:lnTo>
                      <a:pt x="18" y="54"/>
                    </a:lnTo>
                    <a:lnTo>
                      <a:pt x="9" y="18"/>
                    </a:lnTo>
                    <a:lnTo>
                      <a:pt x="0" y="0"/>
                    </a:lnTo>
                  </a:path>
                </a:pathLst>
              </a:custGeom>
              <a:noFill/>
              <a:ln w="14288">
                <a:solidFill>
                  <a:srgbClr val="000000"/>
                </a:solidFill>
                <a:prstDash val="solid"/>
                <a:round/>
                <a:headEnd/>
                <a:tailEnd/>
              </a:ln>
            </p:spPr>
            <p:txBody>
              <a:bodyPr/>
              <a:lstStyle/>
              <a:p>
                <a:endParaRPr lang="en-US"/>
              </a:p>
            </p:txBody>
          </p:sp>
          <p:sp>
            <p:nvSpPr>
              <p:cNvPr id="38" name="Line 63">
                <a:extLst>
                  <a:ext uri="{FF2B5EF4-FFF2-40B4-BE49-F238E27FC236}">
                    <a16:creationId xmlns:a16="http://schemas.microsoft.com/office/drawing/2014/main" id="{8F1F3CE3-50D3-5447-8E95-E68AEE6F615D}"/>
                  </a:ext>
                </a:extLst>
              </p:cNvPr>
              <p:cNvSpPr>
                <a:spLocks noChangeShapeType="1"/>
              </p:cNvSpPr>
              <p:nvPr/>
            </p:nvSpPr>
            <p:spPr bwMode="auto">
              <a:xfrm>
                <a:off x="2055" y="1536"/>
                <a:ext cx="54" cy="1"/>
              </a:xfrm>
              <a:prstGeom prst="line">
                <a:avLst/>
              </a:prstGeom>
              <a:noFill/>
              <a:ln w="14288">
                <a:solidFill>
                  <a:srgbClr val="000000"/>
                </a:solidFill>
                <a:round/>
                <a:headEnd/>
                <a:tailEnd/>
              </a:ln>
            </p:spPr>
            <p:txBody>
              <a:bodyPr/>
              <a:lstStyle/>
              <a:p>
                <a:endParaRPr lang="en-US"/>
              </a:p>
            </p:txBody>
          </p:sp>
          <p:sp>
            <p:nvSpPr>
              <p:cNvPr id="39" name="Line 64">
                <a:extLst>
                  <a:ext uri="{FF2B5EF4-FFF2-40B4-BE49-F238E27FC236}">
                    <a16:creationId xmlns:a16="http://schemas.microsoft.com/office/drawing/2014/main" id="{1FE23DA4-2BF4-B04F-9A53-69A5C7A08162}"/>
                  </a:ext>
                </a:extLst>
              </p:cNvPr>
              <p:cNvSpPr>
                <a:spLocks noChangeShapeType="1"/>
              </p:cNvSpPr>
              <p:nvPr/>
            </p:nvSpPr>
            <p:spPr bwMode="auto">
              <a:xfrm>
                <a:off x="2055" y="1751"/>
                <a:ext cx="54" cy="1"/>
              </a:xfrm>
              <a:prstGeom prst="line">
                <a:avLst/>
              </a:prstGeom>
              <a:noFill/>
              <a:ln w="14288">
                <a:solidFill>
                  <a:srgbClr val="000000"/>
                </a:solidFill>
                <a:round/>
                <a:headEnd/>
                <a:tailEnd/>
              </a:ln>
            </p:spPr>
            <p:txBody>
              <a:bodyPr/>
              <a:lstStyle/>
              <a:p>
                <a:endParaRPr lang="en-US"/>
              </a:p>
            </p:txBody>
          </p:sp>
        </p:grpSp>
        <p:grpSp>
          <p:nvGrpSpPr>
            <p:cNvPr id="40" name="Group 65">
              <a:extLst>
                <a:ext uri="{FF2B5EF4-FFF2-40B4-BE49-F238E27FC236}">
                  <a16:creationId xmlns:a16="http://schemas.microsoft.com/office/drawing/2014/main" id="{0D8F62A2-7847-5448-B220-A71721D450D3}"/>
                </a:ext>
              </a:extLst>
            </p:cNvPr>
            <p:cNvGrpSpPr>
              <a:grpSpLocks/>
            </p:cNvGrpSpPr>
            <p:nvPr/>
          </p:nvGrpSpPr>
          <p:grpSpPr bwMode="auto">
            <a:xfrm>
              <a:off x="3563938" y="2133600"/>
              <a:ext cx="427037" cy="342900"/>
              <a:chOff x="2055" y="1536"/>
              <a:chExt cx="269" cy="216"/>
            </a:xfrm>
          </p:grpSpPr>
          <p:sp>
            <p:nvSpPr>
              <p:cNvPr id="41" name="Freeform 66">
                <a:extLst>
                  <a:ext uri="{FF2B5EF4-FFF2-40B4-BE49-F238E27FC236}">
                    <a16:creationId xmlns:a16="http://schemas.microsoft.com/office/drawing/2014/main" id="{E11349DA-CF9A-F842-BFEB-5A6598EE00C2}"/>
                  </a:ext>
                </a:extLst>
              </p:cNvPr>
              <p:cNvSpPr>
                <a:spLocks/>
              </p:cNvSpPr>
              <p:nvPr/>
            </p:nvSpPr>
            <p:spPr bwMode="auto">
              <a:xfrm>
                <a:off x="2109" y="1644"/>
                <a:ext cx="215" cy="107"/>
              </a:xfrm>
              <a:custGeom>
                <a:avLst/>
                <a:gdLst/>
                <a:ahLst/>
                <a:cxnLst>
                  <a:cxn ang="0">
                    <a:pos x="215" y="0"/>
                  </a:cxn>
                  <a:cxn ang="0">
                    <a:pos x="197" y="44"/>
                  </a:cxn>
                  <a:cxn ang="0">
                    <a:pos x="152" y="80"/>
                  </a:cxn>
                  <a:cxn ang="0">
                    <a:pos x="89" y="98"/>
                  </a:cxn>
                  <a:cxn ang="0">
                    <a:pos x="0" y="107"/>
                  </a:cxn>
                </a:cxnLst>
                <a:rect l="0" t="0" r="r" b="b"/>
                <a:pathLst>
                  <a:path w="215" h="107">
                    <a:moveTo>
                      <a:pt x="215" y="0"/>
                    </a:moveTo>
                    <a:lnTo>
                      <a:pt x="197" y="44"/>
                    </a:lnTo>
                    <a:lnTo>
                      <a:pt x="152" y="80"/>
                    </a:lnTo>
                    <a:lnTo>
                      <a:pt x="89" y="98"/>
                    </a:lnTo>
                    <a:lnTo>
                      <a:pt x="0" y="107"/>
                    </a:lnTo>
                  </a:path>
                </a:pathLst>
              </a:custGeom>
              <a:noFill/>
              <a:ln w="14288">
                <a:solidFill>
                  <a:srgbClr val="000000"/>
                </a:solidFill>
                <a:prstDash val="solid"/>
                <a:round/>
                <a:headEnd/>
                <a:tailEnd/>
              </a:ln>
            </p:spPr>
            <p:txBody>
              <a:bodyPr/>
              <a:lstStyle/>
              <a:p>
                <a:endParaRPr lang="en-US"/>
              </a:p>
            </p:txBody>
          </p:sp>
          <p:sp>
            <p:nvSpPr>
              <p:cNvPr id="42" name="Freeform 67">
                <a:extLst>
                  <a:ext uri="{FF2B5EF4-FFF2-40B4-BE49-F238E27FC236}">
                    <a16:creationId xmlns:a16="http://schemas.microsoft.com/office/drawing/2014/main" id="{CCFFAF02-0493-CF4F-BC9C-F5B5A4C5A975}"/>
                  </a:ext>
                </a:extLst>
              </p:cNvPr>
              <p:cNvSpPr>
                <a:spLocks/>
              </p:cNvSpPr>
              <p:nvPr/>
            </p:nvSpPr>
            <p:spPr bwMode="auto">
              <a:xfrm>
                <a:off x="2109" y="1536"/>
                <a:ext cx="215" cy="108"/>
              </a:xfrm>
              <a:custGeom>
                <a:avLst/>
                <a:gdLst/>
                <a:ahLst/>
                <a:cxnLst>
                  <a:cxn ang="0">
                    <a:pos x="0" y="0"/>
                  </a:cxn>
                  <a:cxn ang="0">
                    <a:pos x="89" y="9"/>
                  </a:cxn>
                  <a:cxn ang="0">
                    <a:pos x="152" y="36"/>
                  </a:cxn>
                  <a:cxn ang="0">
                    <a:pos x="197" y="72"/>
                  </a:cxn>
                  <a:cxn ang="0">
                    <a:pos x="215" y="108"/>
                  </a:cxn>
                </a:cxnLst>
                <a:rect l="0" t="0" r="r" b="b"/>
                <a:pathLst>
                  <a:path w="215" h="108">
                    <a:moveTo>
                      <a:pt x="0" y="0"/>
                    </a:moveTo>
                    <a:lnTo>
                      <a:pt x="89" y="9"/>
                    </a:lnTo>
                    <a:lnTo>
                      <a:pt x="152" y="36"/>
                    </a:lnTo>
                    <a:lnTo>
                      <a:pt x="197" y="72"/>
                    </a:lnTo>
                    <a:lnTo>
                      <a:pt x="215" y="108"/>
                    </a:lnTo>
                  </a:path>
                </a:pathLst>
              </a:custGeom>
              <a:noFill/>
              <a:ln w="14288">
                <a:solidFill>
                  <a:srgbClr val="000000"/>
                </a:solidFill>
                <a:prstDash val="solid"/>
                <a:round/>
                <a:headEnd/>
                <a:tailEnd/>
              </a:ln>
            </p:spPr>
            <p:txBody>
              <a:bodyPr/>
              <a:lstStyle/>
              <a:p>
                <a:endParaRPr lang="en-US"/>
              </a:p>
            </p:txBody>
          </p:sp>
          <p:sp>
            <p:nvSpPr>
              <p:cNvPr id="43" name="Freeform 68">
                <a:extLst>
                  <a:ext uri="{FF2B5EF4-FFF2-40B4-BE49-F238E27FC236}">
                    <a16:creationId xmlns:a16="http://schemas.microsoft.com/office/drawing/2014/main" id="{D4DD0566-71B9-0F49-ABFE-CB35BF1976F0}"/>
                  </a:ext>
                </a:extLst>
              </p:cNvPr>
              <p:cNvSpPr>
                <a:spLocks/>
              </p:cNvSpPr>
              <p:nvPr/>
            </p:nvSpPr>
            <p:spPr bwMode="auto">
              <a:xfrm>
                <a:off x="2055" y="1644"/>
                <a:ext cx="27" cy="107"/>
              </a:xfrm>
              <a:custGeom>
                <a:avLst/>
                <a:gdLst/>
                <a:ahLst/>
                <a:cxnLst>
                  <a:cxn ang="0">
                    <a:pos x="27" y="0"/>
                  </a:cxn>
                  <a:cxn ang="0">
                    <a:pos x="27" y="53"/>
                  </a:cxn>
                  <a:cxn ang="0">
                    <a:pos x="18" y="98"/>
                  </a:cxn>
                  <a:cxn ang="0">
                    <a:pos x="0" y="107"/>
                  </a:cxn>
                </a:cxnLst>
                <a:rect l="0" t="0" r="r" b="b"/>
                <a:pathLst>
                  <a:path w="27" h="107">
                    <a:moveTo>
                      <a:pt x="27" y="0"/>
                    </a:moveTo>
                    <a:lnTo>
                      <a:pt x="27" y="53"/>
                    </a:lnTo>
                    <a:lnTo>
                      <a:pt x="18" y="98"/>
                    </a:lnTo>
                    <a:lnTo>
                      <a:pt x="0" y="107"/>
                    </a:lnTo>
                  </a:path>
                </a:pathLst>
              </a:custGeom>
              <a:noFill/>
              <a:ln w="14288">
                <a:solidFill>
                  <a:srgbClr val="000000"/>
                </a:solidFill>
                <a:prstDash val="solid"/>
                <a:round/>
                <a:headEnd/>
                <a:tailEnd/>
              </a:ln>
            </p:spPr>
            <p:txBody>
              <a:bodyPr/>
              <a:lstStyle/>
              <a:p>
                <a:endParaRPr lang="en-US"/>
              </a:p>
            </p:txBody>
          </p:sp>
          <p:sp>
            <p:nvSpPr>
              <p:cNvPr id="44" name="Freeform 69">
                <a:extLst>
                  <a:ext uri="{FF2B5EF4-FFF2-40B4-BE49-F238E27FC236}">
                    <a16:creationId xmlns:a16="http://schemas.microsoft.com/office/drawing/2014/main" id="{2BCBDE03-A8B5-0B41-9FE7-6A82C4E9426F}"/>
                  </a:ext>
                </a:extLst>
              </p:cNvPr>
              <p:cNvSpPr>
                <a:spLocks/>
              </p:cNvSpPr>
              <p:nvPr/>
            </p:nvSpPr>
            <p:spPr bwMode="auto">
              <a:xfrm>
                <a:off x="2064" y="1536"/>
                <a:ext cx="18" cy="108"/>
              </a:xfrm>
              <a:custGeom>
                <a:avLst/>
                <a:gdLst/>
                <a:ahLst/>
                <a:cxnLst>
                  <a:cxn ang="0">
                    <a:pos x="18" y="108"/>
                  </a:cxn>
                  <a:cxn ang="0">
                    <a:pos x="18" y="54"/>
                  </a:cxn>
                  <a:cxn ang="0">
                    <a:pos x="9" y="18"/>
                  </a:cxn>
                  <a:cxn ang="0">
                    <a:pos x="0" y="0"/>
                  </a:cxn>
                </a:cxnLst>
                <a:rect l="0" t="0" r="r" b="b"/>
                <a:pathLst>
                  <a:path w="18" h="108">
                    <a:moveTo>
                      <a:pt x="18" y="108"/>
                    </a:moveTo>
                    <a:lnTo>
                      <a:pt x="18" y="54"/>
                    </a:lnTo>
                    <a:lnTo>
                      <a:pt x="9" y="18"/>
                    </a:lnTo>
                    <a:lnTo>
                      <a:pt x="0" y="0"/>
                    </a:lnTo>
                  </a:path>
                </a:pathLst>
              </a:custGeom>
              <a:noFill/>
              <a:ln w="14288">
                <a:solidFill>
                  <a:srgbClr val="000000"/>
                </a:solidFill>
                <a:prstDash val="solid"/>
                <a:round/>
                <a:headEnd/>
                <a:tailEnd/>
              </a:ln>
            </p:spPr>
            <p:txBody>
              <a:bodyPr/>
              <a:lstStyle/>
              <a:p>
                <a:endParaRPr lang="en-US"/>
              </a:p>
            </p:txBody>
          </p:sp>
          <p:sp>
            <p:nvSpPr>
              <p:cNvPr id="45" name="Line 70">
                <a:extLst>
                  <a:ext uri="{FF2B5EF4-FFF2-40B4-BE49-F238E27FC236}">
                    <a16:creationId xmlns:a16="http://schemas.microsoft.com/office/drawing/2014/main" id="{4985F0A3-AD9C-5540-AACD-FC58C8EE41C4}"/>
                  </a:ext>
                </a:extLst>
              </p:cNvPr>
              <p:cNvSpPr>
                <a:spLocks noChangeShapeType="1"/>
              </p:cNvSpPr>
              <p:nvPr/>
            </p:nvSpPr>
            <p:spPr bwMode="auto">
              <a:xfrm>
                <a:off x="2055" y="1536"/>
                <a:ext cx="54" cy="1"/>
              </a:xfrm>
              <a:prstGeom prst="line">
                <a:avLst/>
              </a:prstGeom>
              <a:noFill/>
              <a:ln w="14288">
                <a:solidFill>
                  <a:srgbClr val="000000"/>
                </a:solidFill>
                <a:round/>
                <a:headEnd/>
                <a:tailEnd/>
              </a:ln>
            </p:spPr>
            <p:txBody>
              <a:bodyPr/>
              <a:lstStyle/>
              <a:p>
                <a:endParaRPr lang="en-US"/>
              </a:p>
            </p:txBody>
          </p:sp>
          <p:sp>
            <p:nvSpPr>
              <p:cNvPr id="46" name="Line 71">
                <a:extLst>
                  <a:ext uri="{FF2B5EF4-FFF2-40B4-BE49-F238E27FC236}">
                    <a16:creationId xmlns:a16="http://schemas.microsoft.com/office/drawing/2014/main" id="{2ACB1ABB-4A7A-6748-BE10-57783967B33B}"/>
                  </a:ext>
                </a:extLst>
              </p:cNvPr>
              <p:cNvSpPr>
                <a:spLocks noChangeShapeType="1"/>
              </p:cNvSpPr>
              <p:nvPr/>
            </p:nvSpPr>
            <p:spPr bwMode="auto">
              <a:xfrm>
                <a:off x="2055" y="1751"/>
                <a:ext cx="54" cy="1"/>
              </a:xfrm>
              <a:prstGeom prst="line">
                <a:avLst/>
              </a:prstGeom>
              <a:noFill/>
              <a:ln w="14288">
                <a:solidFill>
                  <a:srgbClr val="000000"/>
                </a:solidFill>
                <a:round/>
                <a:headEnd/>
                <a:tailEnd/>
              </a:ln>
            </p:spPr>
            <p:txBody>
              <a:bodyPr/>
              <a:lstStyle/>
              <a:p>
                <a:endParaRPr lang="en-US"/>
              </a:p>
            </p:txBody>
          </p:sp>
        </p:grpSp>
        <p:grpSp>
          <p:nvGrpSpPr>
            <p:cNvPr id="47" name="Group 72">
              <a:extLst>
                <a:ext uri="{FF2B5EF4-FFF2-40B4-BE49-F238E27FC236}">
                  <a16:creationId xmlns:a16="http://schemas.microsoft.com/office/drawing/2014/main" id="{A97998AF-FF89-F649-B514-1728A0C49F07}"/>
                </a:ext>
              </a:extLst>
            </p:cNvPr>
            <p:cNvGrpSpPr>
              <a:grpSpLocks/>
            </p:cNvGrpSpPr>
            <p:nvPr/>
          </p:nvGrpSpPr>
          <p:grpSpPr bwMode="auto">
            <a:xfrm>
              <a:off x="5651500" y="3429000"/>
              <a:ext cx="396875" cy="431800"/>
              <a:chOff x="634" y="1548"/>
              <a:chExt cx="250" cy="272"/>
            </a:xfrm>
          </p:grpSpPr>
          <p:sp>
            <p:nvSpPr>
              <p:cNvPr id="48" name="AutoShape 73">
                <a:extLst>
                  <a:ext uri="{FF2B5EF4-FFF2-40B4-BE49-F238E27FC236}">
                    <a16:creationId xmlns:a16="http://schemas.microsoft.com/office/drawing/2014/main" id="{A3A01F1A-6528-9543-AC2B-741CE4A92DF4}"/>
                  </a:ext>
                </a:extLst>
              </p:cNvPr>
              <p:cNvSpPr>
                <a:spLocks noChangeArrowheads="1"/>
              </p:cNvSpPr>
              <p:nvPr/>
            </p:nvSpPr>
            <p:spPr bwMode="auto">
              <a:xfrm rot="5400000">
                <a:off x="612" y="1570"/>
                <a:ext cx="272" cy="227"/>
              </a:xfrm>
              <a:prstGeom prst="triangle">
                <a:avLst>
                  <a:gd name="adj" fmla="val 50000"/>
                </a:avLst>
              </a:prstGeom>
              <a:solidFill>
                <a:srgbClr val="FFFFFF"/>
              </a:solidFill>
              <a:ln w="9525" algn="ctr">
                <a:solidFill>
                  <a:srgbClr val="000000"/>
                </a:solidFill>
                <a:miter lim="800000"/>
                <a:headEnd/>
                <a:tailEnd/>
              </a:ln>
              <a:effectLst/>
            </p:spPr>
            <p:txBody>
              <a:bodyPr wrap="none" anchor="ctr"/>
              <a:lstStyle/>
              <a:p>
                <a:endParaRPr lang="en-US"/>
              </a:p>
            </p:txBody>
          </p:sp>
          <p:sp>
            <p:nvSpPr>
              <p:cNvPr id="49" name="Oval 74">
                <a:extLst>
                  <a:ext uri="{FF2B5EF4-FFF2-40B4-BE49-F238E27FC236}">
                    <a16:creationId xmlns:a16="http://schemas.microsoft.com/office/drawing/2014/main" id="{14DCBA06-D601-3D4B-A373-3532A8366653}"/>
                  </a:ext>
                </a:extLst>
              </p:cNvPr>
              <p:cNvSpPr>
                <a:spLocks noChangeArrowheads="1"/>
              </p:cNvSpPr>
              <p:nvPr/>
            </p:nvSpPr>
            <p:spPr bwMode="auto">
              <a:xfrm>
                <a:off x="839" y="1661"/>
                <a:ext cx="45" cy="45"/>
              </a:xfrm>
              <a:prstGeom prst="ellipse">
                <a:avLst/>
              </a:prstGeom>
              <a:solidFill>
                <a:srgbClr val="FFFFFF"/>
              </a:solidFill>
              <a:ln w="9525" algn="ctr">
                <a:solidFill>
                  <a:srgbClr val="000000"/>
                </a:solidFill>
                <a:round/>
                <a:headEnd/>
                <a:tailEnd/>
              </a:ln>
              <a:effectLst/>
            </p:spPr>
            <p:txBody>
              <a:bodyPr wrap="none" anchor="ctr"/>
              <a:lstStyle/>
              <a:p>
                <a:endParaRPr lang="en-US"/>
              </a:p>
            </p:txBody>
          </p:sp>
        </p:grpSp>
        <p:grpSp>
          <p:nvGrpSpPr>
            <p:cNvPr id="50" name="Group 75">
              <a:extLst>
                <a:ext uri="{FF2B5EF4-FFF2-40B4-BE49-F238E27FC236}">
                  <a16:creationId xmlns:a16="http://schemas.microsoft.com/office/drawing/2014/main" id="{A890C94A-BDFF-6F42-BD3A-AC2B5E32C77D}"/>
                </a:ext>
              </a:extLst>
            </p:cNvPr>
            <p:cNvGrpSpPr>
              <a:grpSpLocks/>
            </p:cNvGrpSpPr>
            <p:nvPr/>
          </p:nvGrpSpPr>
          <p:grpSpPr bwMode="auto">
            <a:xfrm>
              <a:off x="4643438" y="2076450"/>
              <a:ext cx="396875" cy="431800"/>
              <a:chOff x="634" y="1548"/>
              <a:chExt cx="250" cy="272"/>
            </a:xfrm>
          </p:grpSpPr>
          <p:sp>
            <p:nvSpPr>
              <p:cNvPr id="51" name="AutoShape 76">
                <a:extLst>
                  <a:ext uri="{FF2B5EF4-FFF2-40B4-BE49-F238E27FC236}">
                    <a16:creationId xmlns:a16="http://schemas.microsoft.com/office/drawing/2014/main" id="{FC429A9A-AB1E-A84A-8DFC-FE1CD9C8A0C0}"/>
                  </a:ext>
                </a:extLst>
              </p:cNvPr>
              <p:cNvSpPr>
                <a:spLocks noChangeArrowheads="1"/>
              </p:cNvSpPr>
              <p:nvPr/>
            </p:nvSpPr>
            <p:spPr bwMode="auto">
              <a:xfrm rot="5400000">
                <a:off x="612" y="1570"/>
                <a:ext cx="272" cy="227"/>
              </a:xfrm>
              <a:prstGeom prst="triangle">
                <a:avLst>
                  <a:gd name="adj" fmla="val 50000"/>
                </a:avLst>
              </a:prstGeom>
              <a:solidFill>
                <a:srgbClr val="FFFFFF"/>
              </a:solidFill>
              <a:ln w="9525" algn="ctr">
                <a:solidFill>
                  <a:srgbClr val="000000"/>
                </a:solidFill>
                <a:miter lim="800000"/>
                <a:headEnd/>
                <a:tailEnd/>
              </a:ln>
              <a:effectLst/>
            </p:spPr>
            <p:txBody>
              <a:bodyPr wrap="none" anchor="ctr"/>
              <a:lstStyle/>
              <a:p>
                <a:endParaRPr lang="en-US"/>
              </a:p>
            </p:txBody>
          </p:sp>
          <p:sp>
            <p:nvSpPr>
              <p:cNvPr id="52" name="Oval 77">
                <a:extLst>
                  <a:ext uri="{FF2B5EF4-FFF2-40B4-BE49-F238E27FC236}">
                    <a16:creationId xmlns:a16="http://schemas.microsoft.com/office/drawing/2014/main" id="{FD87CD80-CF98-8F45-A795-1B39B337D180}"/>
                  </a:ext>
                </a:extLst>
              </p:cNvPr>
              <p:cNvSpPr>
                <a:spLocks noChangeArrowheads="1"/>
              </p:cNvSpPr>
              <p:nvPr/>
            </p:nvSpPr>
            <p:spPr bwMode="auto">
              <a:xfrm>
                <a:off x="839" y="1661"/>
                <a:ext cx="45" cy="45"/>
              </a:xfrm>
              <a:prstGeom prst="ellipse">
                <a:avLst/>
              </a:prstGeom>
              <a:solidFill>
                <a:srgbClr val="FFFFFF"/>
              </a:solidFill>
              <a:ln w="9525" algn="ctr">
                <a:solidFill>
                  <a:srgbClr val="000000"/>
                </a:solidFill>
                <a:round/>
                <a:headEnd/>
                <a:tailEnd/>
              </a:ln>
              <a:effectLst/>
            </p:spPr>
            <p:txBody>
              <a:bodyPr wrap="none" anchor="ctr"/>
              <a:lstStyle/>
              <a:p>
                <a:endParaRPr lang="en-US"/>
              </a:p>
            </p:txBody>
          </p:sp>
        </p:grpSp>
        <p:grpSp>
          <p:nvGrpSpPr>
            <p:cNvPr id="53" name="Group 78">
              <a:extLst>
                <a:ext uri="{FF2B5EF4-FFF2-40B4-BE49-F238E27FC236}">
                  <a16:creationId xmlns:a16="http://schemas.microsoft.com/office/drawing/2014/main" id="{267A66CA-52FB-5A4C-B971-B6DC8C08D766}"/>
                </a:ext>
              </a:extLst>
            </p:cNvPr>
            <p:cNvGrpSpPr>
              <a:grpSpLocks/>
            </p:cNvGrpSpPr>
            <p:nvPr/>
          </p:nvGrpSpPr>
          <p:grpSpPr bwMode="auto">
            <a:xfrm>
              <a:off x="3563938" y="3355975"/>
              <a:ext cx="396875" cy="431800"/>
              <a:chOff x="634" y="1548"/>
              <a:chExt cx="250" cy="272"/>
            </a:xfrm>
          </p:grpSpPr>
          <p:sp>
            <p:nvSpPr>
              <p:cNvPr id="54" name="AutoShape 79">
                <a:extLst>
                  <a:ext uri="{FF2B5EF4-FFF2-40B4-BE49-F238E27FC236}">
                    <a16:creationId xmlns:a16="http://schemas.microsoft.com/office/drawing/2014/main" id="{368221BF-2F3B-B241-9DC1-E8F6C6607564}"/>
                  </a:ext>
                </a:extLst>
              </p:cNvPr>
              <p:cNvSpPr>
                <a:spLocks noChangeArrowheads="1"/>
              </p:cNvSpPr>
              <p:nvPr/>
            </p:nvSpPr>
            <p:spPr bwMode="auto">
              <a:xfrm rot="5400000">
                <a:off x="612" y="1570"/>
                <a:ext cx="272" cy="227"/>
              </a:xfrm>
              <a:prstGeom prst="triangle">
                <a:avLst>
                  <a:gd name="adj" fmla="val 50000"/>
                </a:avLst>
              </a:prstGeom>
              <a:solidFill>
                <a:srgbClr val="FFFFFF"/>
              </a:solidFill>
              <a:ln w="9525" algn="ctr">
                <a:solidFill>
                  <a:srgbClr val="000000"/>
                </a:solidFill>
                <a:miter lim="800000"/>
                <a:headEnd/>
                <a:tailEnd/>
              </a:ln>
              <a:effectLst/>
            </p:spPr>
            <p:txBody>
              <a:bodyPr wrap="none" anchor="ctr"/>
              <a:lstStyle/>
              <a:p>
                <a:endParaRPr lang="en-US"/>
              </a:p>
            </p:txBody>
          </p:sp>
          <p:sp>
            <p:nvSpPr>
              <p:cNvPr id="55" name="Oval 80">
                <a:extLst>
                  <a:ext uri="{FF2B5EF4-FFF2-40B4-BE49-F238E27FC236}">
                    <a16:creationId xmlns:a16="http://schemas.microsoft.com/office/drawing/2014/main" id="{DBEC3778-572F-E641-9863-71546E90D642}"/>
                  </a:ext>
                </a:extLst>
              </p:cNvPr>
              <p:cNvSpPr>
                <a:spLocks noChangeArrowheads="1"/>
              </p:cNvSpPr>
              <p:nvPr/>
            </p:nvSpPr>
            <p:spPr bwMode="auto">
              <a:xfrm>
                <a:off x="839" y="1661"/>
                <a:ext cx="45" cy="45"/>
              </a:xfrm>
              <a:prstGeom prst="ellipse">
                <a:avLst/>
              </a:prstGeom>
              <a:solidFill>
                <a:srgbClr val="FFFFFF"/>
              </a:solidFill>
              <a:ln w="9525" algn="ctr">
                <a:solidFill>
                  <a:srgbClr val="000000"/>
                </a:solidFill>
                <a:round/>
                <a:headEnd/>
                <a:tailEnd/>
              </a:ln>
              <a:effectLst/>
            </p:spPr>
            <p:txBody>
              <a:bodyPr wrap="none" anchor="ctr"/>
              <a:lstStyle/>
              <a:p>
                <a:endParaRPr lang="en-US"/>
              </a:p>
            </p:txBody>
          </p:sp>
        </p:grpSp>
        <p:grpSp>
          <p:nvGrpSpPr>
            <p:cNvPr id="56" name="Group 81">
              <a:extLst>
                <a:ext uri="{FF2B5EF4-FFF2-40B4-BE49-F238E27FC236}">
                  <a16:creationId xmlns:a16="http://schemas.microsoft.com/office/drawing/2014/main" id="{355B2EAD-8A3F-FE45-8687-4099CC990075}"/>
                </a:ext>
              </a:extLst>
            </p:cNvPr>
            <p:cNvGrpSpPr>
              <a:grpSpLocks/>
            </p:cNvGrpSpPr>
            <p:nvPr/>
          </p:nvGrpSpPr>
          <p:grpSpPr bwMode="auto">
            <a:xfrm>
              <a:off x="3563938" y="2781300"/>
              <a:ext cx="396875" cy="431800"/>
              <a:chOff x="634" y="1548"/>
              <a:chExt cx="250" cy="272"/>
            </a:xfrm>
          </p:grpSpPr>
          <p:sp>
            <p:nvSpPr>
              <p:cNvPr id="57" name="AutoShape 82">
                <a:extLst>
                  <a:ext uri="{FF2B5EF4-FFF2-40B4-BE49-F238E27FC236}">
                    <a16:creationId xmlns:a16="http://schemas.microsoft.com/office/drawing/2014/main" id="{D8C2E2F2-724E-1847-81F1-88329F026EE3}"/>
                  </a:ext>
                </a:extLst>
              </p:cNvPr>
              <p:cNvSpPr>
                <a:spLocks noChangeArrowheads="1"/>
              </p:cNvSpPr>
              <p:nvPr/>
            </p:nvSpPr>
            <p:spPr bwMode="auto">
              <a:xfrm rot="5400000">
                <a:off x="612" y="1570"/>
                <a:ext cx="272" cy="227"/>
              </a:xfrm>
              <a:prstGeom prst="triangle">
                <a:avLst>
                  <a:gd name="adj" fmla="val 50000"/>
                </a:avLst>
              </a:prstGeom>
              <a:solidFill>
                <a:srgbClr val="FFFFFF"/>
              </a:solidFill>
              <a:ln w="9525" algn="ctr">
                <a:solidFill>
                  <a:srgbClr val="000000"/>
                </a:solidFill>
                <a:miter lim="800000"/>
                <a:headEnd/>
                <a:tailEnd/>
              </a:ln>
              <a:effectLst/>
            </p:spPr>
            <p:txBody>
              <a:bodyPr wrap="none" anchor="ctr"/>
              <a:lstStyle/>
              <a:p>
                <a:endParaRPr lang="en-US"/>
              </a:p>
            </p:txBody>
          </p:sp>
          <p:sp>
            <p:nvSpPr>
              <p:cNvPr id="58" name="Oval 83">
                <a:extLst>
                  <a:ext uri="{FF2B5EF4-FFF2-40B4-BE49-F238E27FC236}">
                    <a16:creationId xmlns:a16="http://schemas.microsoft.com/office/drawing/2014/main" id="{61FC9A08-BC3B-D241-A946-C20FC8D3DBA3}"/>
                  </a:ext>
                </a:extLst>
              </p:cNvPr>
              <p:cNvSpPr>
                <a:spLocks noChangeArrowheads="1"/>
              </p:cNvSpPr>
              <p:nvPr/>
            </p:nvSpPr>
            <p:spPr bwMode="auto">
              <a:xfrm>
                <a:off x="839" y="1661"/>
                <a:ext cx="45" cy="45"/>
              </a:xfrm>
              <a:prstGeom prst="ellipse">
                <a:avLst/>
              </a:prstGeom>
              <a:solidFill>
                <a:srgbClr val="FFFFFF"/>
              </a:solidFill>
              <a:ln w="9525" algn="ctr">
                <a:solidFill>
                  <a:srgbClr val="000000"/>
                </a:solidFill>
                <a:round/>
                <a:headEnd/>
                <a:tailEnd/>
              </a:ln>
              <a:effectLst/>
            </p:spPr>
            <p:txBody>
              <a:bodyPr wrap="none" anchor="ctr"/>
              <a:lstStyle/>
              <a:p>
                <a:endParaRPr lang="en-US"/>
              </a:p>
            </p:txBody>
          </p:sp>
        </p:grpSp>
        <p:grpSp>
          <p:nvGrpSpPr>
            <p:cNvPr id="59" name="Group 84">
              <a:extLst>
                <a:ext uri="{FF2B5EF4-FFF2-40B4-BE49-F238E27FC236}">
                  <a16:creationId xmlns:a16="http://schemas.microsoft.com/office/drawing/2014/main" id="{539043E9-7069-3A4E-8CEB-CA24A149276B}"/>
                </a:ext>
              </a:extLst>
            </p:cNvPr>
            <p:cNvGrpSpPr>
              <a:grpSpLocks/>
            </p:cNvGrpSpPr>
            <p:nvPr/>
          </p:nvGrpSpPr>
          <p:grpSpPr bwMode="auto">
            <a:xfrm>
              <a:off x="6588125" y="3213100"/>
              <a:ext cx="427038" cy="341313"/>
              <a:chOff x="773" y="1945"/>
              <a:chExt cx="269" cy="215"/>
            </a:xfrm>
          </p:grpSpPr>
          <p:sp>
            <p:nvSpPr>
              <p:cNvPr id="60" name="Freeform 85">
                <a:extLst>
                  <a:ext uri="{FF2B5EF4-FFF2-40B4-BE49-F238E27FC236}">
                    <a16:creationId xmlns:a16="http://schemas.microsoft.com/office/drawing/2014/main" id="{EEA1EC6D-5A40-1D41-8B19-DCEA580C8CD5}"/>
                  </a:ext>
                </a:extLst>
              </p:cNvPr>
              <p:cNvSpPr>
                <a:spLocks/>
              </p:cNvSpPr>
              <p:nvPr/>
            </p:nvSpPr>
            <p:spPr bwMode="auto">
              <a:xfrm>
                <a:off x="935" y="1945"/>
                <a:ext cx="107" cy="215"/>
              </a:xfrm>
              <a:custGeom>
                <a:avLst/>
                <a:gdLst/>
                <a:ahLst/>
                <a:cxnLst>
                  <a:cxn ang="0">
                    <a:pos x="0" y="0"/>
                  </a:cxn>
                  <a:cxn ang="0">
                    <a:pos x="53" y="18"/>
                  </a:cxn>
                  <a:cxn ang="0">
                    <a:pos x="98" y="54"/>
                  </a:cxn>
                  <a:cxn ang="0">
                    <a:pos x="107" y="107"/>
                  </a:cxn>
                  <a:cxn ang="0">
                    <a:pos x="98" y="161"/>
                  </a:cxn>
                  <a:cxn ang="0">
                    <a:pos x="53" y="206"/>
                  </a:cxn>
                  <a:cxn ang="0">
                    <a:pos x="0" y="215"/>
                  </a:cxn>
                </a:cxnLst>
                <a:rect l="0" t="0" r="r" b="b"/>
                <a:pathLst>
                  <a:path w="107" h="215">
                    <a:moveTo>
                      <a:pt x="0" y="0"/>
                    </a:moveTo>
                    <a:lnTo>
                      <a:pt x="53" y="18"/>
                    </a:lnTo>
                    <a:lnTo>
                      <a:pt x="98" y="54"/>
                    </a:lnTo>
                    <a:lnTo>
                      <a:pt x="107" y="107"/>
                    </a:lnTo>
                    <a:lnTo>
                      <a:pt x="98" y="161"/>
                    </a:lnTo>
                    <a:lnTo>
                      <a:pt x="53" y="206"/>
                    </a:lnTo>
                    <a:lnTo>
                      <a:pt x="0" y="215"/>
                    </a:lnTo>
                  </a:path>
                </a:pathLst>
              </a:custGeom>
              <a:noFill/>
              <a:ln w="14288">
                <a:solidFill>
                  <a:srgbClr val="000000"/>
                </a:solidFill>
                <a:prstDash val="solid"/>
                <a:round/>
                <a:headEnd/>
                <a:tailEnd/>
              </a:ln>
            </p:spPr>
            <p:txBody>
              <a:bodyPr/>
              <a:lstStyle/>
              <a:p>
                <a:endParaRPr lang="en-US"/>
              </a:p>
            </p:txBody>
          </p:sp>
          <p:sp>
            <p:nvSpPr>
              <p:cNvPr id="61" name="Freeform 86">
                <a:extLst>
                  <a:ext uri="{FF2B5EF4-FFF2-40B4-BE49-F238E27FC236}">
                    <a16:creationId xmlns:a16="http://schemas.microsoft.com/office/drawing/2014/main" id="{76B9AE9F-BAA3-7A45-B11D-26DB8755DE33}"/>
                  </a:ext>
                </a:extLst>
              </p:cNvPr>
              <p:cNvSpPr>
                <a:spLocks/>
              </p:cNvSpPr>
              <p:nvPr/>
            </p:nvSpPr>
            <p:spPr bwMode="auto">
              <a:xfrm>
                <a:off x="773" y="1945"/>
                <a:ext cx="162" cy="215"/>
              </a:xfrm>
              <a:custGeom>
                <a:avLst/>
                <a:gdLst/>
                <a:ahLst/>
                <a:cxnLst>
                  <a:cxn ang="0">
                    <a:pos x="162" y="0"/>
                  </a:cxn>
                  <a:cxn ang="0">
                    <a:pos x="0" y="0"/>
                  </a:cxn>
                  <a:cxn ang="0">
                    <a:pos x="0" y="215"/>
                  </a:cxn>
                  <a:cxn ang="0">
                    <a:pos x="162" y="215"/>
                  </a:cxn>
                </a:cxnLst>
                <a:rect l="0" t="0" r="r" b="b"/>
                <a:pathLst>
                  <a:path w="162" h="215">
                    <a:moveTo>
                      <a:pt x="162" y="0"/>
                    </a:moveTo>
                    <a:lnTo>
                      <a:pt x="0" y="0"/>
                    </a:lnTo>
                    <a:lnTo>
                      <a:pt x="0" y="215"/>
                    </a:lnTo>
                    <a:lnTo>
                      <a:pt x="162" y="215"/>
                    </a:lnTo>
                  </a:path>
                </a:pathLst>
              </a:custGeom>
              <a:noFill/>
              <a:ln w="14288">
                <a:solidFill>
                  <a:srgbClr val="000000"/>
                </a:solidFill>
                <a:prstDash val="solid"/>
                <a:round/>
                <a:headEnd/>
                <a:tailEnd/>
              </a:ln>
            </p:spPr>
            <p:txBody>
              <a:bodyPr/>
              <a:lstStyle/>
              <a:p>
                <a:endParaRPr lang="en-US"/>
              </a:p>
            </p:txBody>
          </p:sp>
        </p:grpSp>
        <p:grpSp>
          <p:nvGrpSpPr>
            <p:cNvPr id="62" name="Group 87">
              <a:extLst>
                <a:ext uri="{FF2B5EF4-FFF2-40B4-BE49-F238E27FC236}">
                  <a16:creationId xmlns:a16="http://schemas.microsoft.com/office/drawing/2014/main" id="{337A0C40-1566-114D-9F30-F8C38798FFF5}"/>
                </a:ext>
              </a:extLst>
            </p:cNvPr>
            <p:cNvGrpSpPr>
              <a:grpSpLocks/>
            </p:cNvGrpSpPr>
            <p:nvPr/>
          </p:nvGrpSpPr>
          <p:grpSpPr bwMode="auto">
            <a:xfrm>
              <a:off x="4643438" y="2781300"/>
              <a:ext cx="427037" cy="341313"/>
              <a:chOff x="773" y="1945"/>
              <a:chExt cx="269" cy="215"/>
            </a:xfrm>
          </p:grpSpPr>
          <p:sp>
            <p:nvSpPr>
              <p:cNvPr id="63" name="Freeform 88">
                <a:extLst>
                  <a:ext uri="{FF2B5EF4-FFF2-40B4-BE49-F238E27FC236}">
                    <a16:creationId xmlns:a16="http://schemas.microsoft.com/office/drawing/2014/main" id="{4376576C-0FA9-4247-BC19-65878BA0765B}"/>
                  </a:ext>
                </a:extLst>
              </p:cNvPr>
              <p:cNvSpPr>
                <a:spLocks/>
              </p:cNvSpPr>
              <p:nvPr/>
            </p:nvSpPr>
            <p:spPr bwMode="auto">
              <a:xfrm>
                <a:off x="935" y="1945"/>
                <a:ext cx="107" cy="215"/>
              </a:xfrm>
              <a:custGeom>
                <a:avLst/>
                <a:gdLst/>
                <a:ahLst/>
                <a:cxnLst>
                  <a:cxn ang="0">
                    <a:pos x="0" y="0"/>
                  </a:cxn>
                  <a:cxn ang="0">
                    <a:pos x="53" y="18"/>
                  </a:cxn>
                  <a:cxn ang="0">
                    <a:pos x="98" y="54"/>
                  </a:cxn>
                  <a:cxn ang="0">
                    <a:pos x="107" y="107"/>
                  </a:cxn>
                  <a:cxn ang="0">
                    <a:pos x="98" y="161"/>
                  </a:cxn>
                  <a:cxn ang="0">
                    <a:pos x="53" y="206"/>
                  </a:cxn>
                  <a:cxn ang="0">
                    <a:pos x="0" y="215"/>
                  </a:cxn>
                </a:cxnLst>
                <a:rect l="0" t="0" r="r" b="b"/>
                <a:pathLst>
                  <a:path w="107" h="215">
                    <a:moveTo>
                      <a:pt x="0" y="0"/>
                    </a:moveTo>
                    <a:lnTo>
                      <a:pt x="53" y="18"/>
                    </a:lnTo>
                    <a:lnTo>
                      <a:pt x="98" y="54"/>
                    </a:lnTo>
                    <a:lnTo>
                      <a:pt x="107" y="107"/>
                    </a:lnTo>
                    <a:lnTo>
                      <a:pt x="98" y="161"/>
                    </a:lnTo>
                    <a:lnTo>
                      <a:pt x="53" y="206"/>
                    </a:lnTo>
                    <a:lnTo>
                      <a:pt x="0" y="215"/>
                    </a:lnTo>
                  </a:path>
                </a:pathLst>
              </a:custGeom>
              <a:noFill/>
              <a:ln w="14288">
                <a:solidFill>
                  <a:srgbClr val="000000"/>
                </a:solidFill>
                <a:prstDash val="solid"/>
                <a:round/>
                <a:headEnd/>
                <a:tailEnd/>
              </a:ln>
            </p:spPr>
            <p:txBody>
              <a:bodyPr/>
              <a:lstStyle/>
              <a:p>
                <a:endParaRPr lang="en-US"/>
              </a:p>
            </p:txBody>
          </p:sp>
          <p:sp>
            <p:nvSpPr>
              <p:cNvPr id="64" name="Freeform 89">
                <a:extLst>
                  <a:ext uri="{FF2B5EF4-FFF2-40B4-BE49-F238E27FC236}">
                    <a16:creationId xmlns:a16="http://schemas.microsoft.com/office/drawing/2014/main" id="{B4C432F3-DA08-1A48-89C9-EAB07E851DC6}"/>
                  </a:ext>
                </a:extLst>
              </p:cNvPr>
              <p:cNvSpPr>
                <a:spLocks/>
              </p:cNvSpPr>
              <p:nvPr/>
            </p:nvSpPr>
            <p:spPr bwMode="auto">
              <a:xfrm>
                <a:off x="773" y="1945"/>
                <a:ext cx="162" cy="215"/>
              </a:xfrm>
              <a:custGeom>
                <a:avLst/>
                <a:gdLst/>
                <a:ahLst/>
                <a:cxnLst>
                  <a:cxn ang="0">
                    <a:pos x="162" y="0"/>
                  </a:cxn>
                  <a:cxn ang="0">
                    <a:pos x="0" y="0"/>
                  </a:cxn>
                  <a:cxn ang="0">
                    <a:pos x="0" y="215"/>
                  </a:cxn>
                  <a:cxn ang="0">
                    <a:pos x="162" y="215"/>
                  </a:cxn>
                </a:cxnLst>
                <a:rect l="0" t="0" r="r" b="b"/>
                <a:pathLst>
                  <a:path w="162" h="215">
                    <a:moveTo>
                      <a:pt x="162" y="0"/>
                    </a:moveTo>
                    <a:lnTo>
                      <a:pt x="0" y="0"/>
                    </a:lnTo>
                    <a:lnTo>
                      <a:pt x="0" y="215"/>
                    </a:lnTo>
                    <a:lnTo>
                      <a:pt x="162" y="215"/>
                    </a:lnTo>
                  </a:path>
                </a:pathLst>
              </a:custGeom>
              <a:noFill/>
              <a:ln w="14288">
                <a:solidFill>
                  <a:srgbClr val="000000"/>
                </a:solidFill>
                <a:prstDash val="solid"/>
                <a:round/>
                <a:headEnd/>
                <a:tailEnd/>
              </a:ln>
            </p:spPr>
            <p:txBody>
              <a:bodyPr/>
              <a:lstStyle/>
              <a:p>
                <a:endParaRPr lang="en-US"/>
              </a:p>
            </p:txBody>
          </p:sp>
        </p:grpSp>
        <p:sp>
          <p:nvSpPr>
            <p:cNvPr id="65" name="Line 90">
              <a:extLst>
                <a:ext uri="{FF2B5EF4-FFF2-40B4-BE49-F238E27FC236}">
                  <a16:creationId xmlns:a16="http://schemas.microsoft.com/office/drawing/2014/main" id="{59F00E6D-3622-994E-891B-A606DCF7BB88}"/>
                </a:ext>
              </a:extLst>
            </p:cNvPr>
            <p:cNvSpPr>
              <a:spLocks noChangeShapeType="1"/>
            </p:cNvSpPr>
            <p:nvPr/>
          </p:nvSpPr>
          <p:spPr bwMode="auto">
            <a:xfrm>
              <a:off x="3189288" y="2219325"/>
              <a:ext cx="431800" cy="0"/>
            </a:xfrm>
            <a:prstGeom prst="line">
              <a:avLst/>
            </a:prstGeom>
            <a:noFill/>
            <a:ln w="9525">
              <a:solidFill>
                <a:srgbClr val="000000"/>
              </a:solidFill>
              <a:round/>
              <a:headEnd/>
              <a:tailEnd type="triangle" w="med" len="med"/>
            </a:ln>
            <a:effectLst/>
          </p:spPr>
          <p:txBody>
            <a:bodyPr/>
            <a:lstStyle/>
            <a:p>
              <a:endParaRPr lang="en-US"/>
            </a:p>
          </p:txBody>
        </p:sp>
        <p:sp>
          <p:nvSpPr>
            <p:cNvPr id="66" name="Line 91">
              <a:extLst>
                <a:ext uri="{FF2B5EF4-FFF2-40B4-BE49-F238E27FC236}">
                  <a16:creationId xmlns:a16="http://schemas.microsoft.com/office/drawing/2014/main" id="{16BE7E73-D2E6-304E-BA93-E15290090FFC}"/>
                </a:ext>
              </a:extLst>
            </p:cNvPr>
            <p:cNvSpPr>
              <a:spLocks noChangeShapeType="1"/>
            </p:cNvSpPr>
            <p:nvPr/>
          </p:nvSpPr>
          <p:spPr bwMode="auto">
            <a:xfrm>
              <a:off x="3189288" y="2393950"/>
              <a:ext cx="431800" cy="0"/>
            </a:xfrm>
            <a:prstGeom prst="line">
              <a:avLst/>
            </a:prstGeom>
            <a:noFill/>
            <a:ln w="9525">
              <a:solidFill>
                <a:srgbClr val="000000"/>
              </a:solidFill>
              <a:round/>
              <a:headEnd/>
              <a:tailEnd type="triangle" w="med" len="med"/>
            </a:ln>
            <a:effectLst/>
          </p:spPr>
          <p:txBody>
            <a:bodyPr/>
            <a:lstStyle/>
            <a:p>
              <a:endParaRPr lang="en-US"/>
            </a:p>
          </p:txBody>
        </p:sp>
        <p:sp>
          <p:nvSpPr>
            <p:cNvPr id="67" name="Line 94">
              <a:extLst>
                <a:ext uri="{FF2B5EF4-FFF2-40B4-BE49-F238E27FC236}">
                  <a16:creationId xmlns:a16="http://schemas.microsoft.com/office/drawing/2014/main" id="{5D23417A-A007-FB48-8755-5F510BF6DA8D}"/>
                </a:ext>
              </a:extLst>
            </p:cNvPr>
            <p:cNvSpPr>
              <a:spLocks noChangeShapeType="1"/>
            </p:cNvSpPr>
            <p:nvPr/>
          </p:nvSpPr>
          <p:spPr bwMode="auto">
            <a:xfrm>
              <a:off x="3132138" y="2997200"/>
              <a:ext cx="431800" cy="0"/>
            </a:xfrm>
            <a:prstGeom prst="line">
              <a:avLst/>
            </a:prstGeom>
            <a:noFill/>
            <a:ln w="9525">
              <a:solidFill>
                <a:srgbClr val="000000"/>
              </a:solidFill>
              <a:round/>
              <a:headEnd/>
              <a:tailEnd type="triangle" w="med" len="med"/>
            </a:ln>
            <a:effectLst/>
          </p:spPr>
          <p:txBody>
            <a:bodyPr/>
            <a:lstStyle/>
            <a:p>
              <a:endParaRPr lang="en-US"/>
            </a:p>
          </p:txBody>
        </p:sp>
        <p:sp>
          <p:nvSpPr>
            <p:cNvPr id="68" name="Line 95">
              <a:extLst>
                <a:ext uri="{FF2B5EF4-FFF2-40B4-BE49-F238E27FC236}">
                  <a16:creationId xmlns:a16="http://schemas.microsoft.com/office/drawing/2014/main" id="{D6285F75-E6C1-FE4B-9570-C27DC4A85C2F}"/>
                </a:ext>
              </a:extLst>
            </p:cNvPr>
            <p:cNvSpPr>
              <a:spLocks noChangeShapeType="1"/>
            </p:cNvSpPr>
            <p:nvPr/>
          </p:nvSpPr>
          <p:spPr bwMode="auto">
            <a:xfrm>
              <a:off x="3348038" y="3573463"/>
              <a:ext cx="215900" cy="0"/>
            </a:xfrm>
            <a:prstGeom prst="line">
              <a:avLst/>
            </a:prstGeom>
            <a:noFill/>
            <a:ln w="9525">
              <a:solidFill>
                <a:srgbClr val="000000"/>
              </a:solidFill>
              <a:round/>
              <a:headEnd/>
              <a:tailEnd type="triangle" w="med" len="med"/>
            </a:ln>
            <a:effectLst/>
          </p:spPr>
          <p:txBody>
            <a:bodyPr/>
            <a:lstStyle/>
            <a:p>
              <a:endParaRPr lang="en-US"/>
            </a:p>
          </p:txBody>
        </p:sp>
        <p:sp>
          <p:nvSpPr>
            <p:cNvPr id="69" name="Line 96">
              <a:extLst>
                <a:ext uri="{FF2B5EF4-FFF2-40B4-BE49-F238E27FC236}">
                  <a16:creationId xmlns:a16="http://schemas.microsoft.com/office/drawing/2014/main" id="{B028F836-B285-A244-B9EB-E17D09AE67AA}"/>
                </a:ext>
              </a:extLst>
            </p:cNvPr>
            <p:cNvSpPr>
              <a:spLocks noChangeShapeType="1"/>
            </p:cNvSpPr>
            <p:nvPr/>
          </p:nvSpPr>
          <p:spPr bwMode="auto">
            <a:xfrm>
              <a:off x="3924300" y="3573463"/>
              <a:ext cx="647700" cy="0"/>
            </a:xfrm>
            <a:prstGeom prst="line">
              <a:avLst/>
            </a:prstGeom>
            <a:noFill/>
            <a:ln w="9525">
              <a:solidFill>
                <a:srgbClr val="000000"/>
              </a:solidFill>
              <a:round/>
              <a:headEnd/>
              <a:tailEnd type="triangle" w="med" len="med"/>
            </a:ln>
            <a:effectLst/>
          </p:spPr>
          <p:txBody>
            <a:bodyPr/>
            <a:lstStyle/>
            <a:p>
              <a:endParaRPr lang="en-US"/>
            </a:p>
          </p:txBody>
        </p:sp>
        <p:sp>
          <p:nvSpPr>
            <p:cNvPr id="70" name="Line 97">
              <a:extLst>
                <a:ext uri="{FF2B5EF4-FFF2-40B4-BE49-F238E27FC236}">
                  <a16:creationId xmlns:a16="http://schemas.microsoft.com/office/drawing/2014/main" id="{341B8491-5D2B-B645-AFCF-ADB420511C01}"/>
                </a:ext>
              </a:extLst>
            </p:cNvPr>
            <p:cNvSpPr>
              <a:spLocks noChangeShapeType="1"/>
            </p:cNvSpPr>
            <p:nvPr/>
          </p:nvSpPr>
          <p:spPr bwMode="auto">
            <a:xfrm>
              <a:off x="3276600" y="2997200"/>
              <a:ext cx="0" cy="936625"/>
            </a:xfrm>
            <a:prstGeom prst="line">
              <a:avLst/>
            </a:prstGeom>
            <a:noFill/>
            <a:ln w="9525">
              <a:solidFill>
                <a:srgbClr val="000000"/>
              </a:solidFill>
              <a:round/>
              <a:headEnd/>
              <a:tailEnd/>
            </a:ln>
            <a:effectLst/>
          </p:spPr>
          <p:txBody>
            <a:bodyPr/>
            <a:lstStyle/>
            <a:p>
              <a:endParaRPr lang="en-US"/>
            </a:p>
          </p:txBody>
        </p:sp>
        <p:sp>
          <p:nvSpPr>
            <p:cNvPr id="71" name="Line 98">
              <a:extLst>
                <a:ext uri="{FF2B5EF4-FFF2-40B4-BE49-F238E27FC236}">
                  <a16:creationId xmlns:a16="http://schemas.microsoft.com/office/drawing/2014/main" id="{31C40503-F8B9-7440-9B30-B3EF6748BC46}"/>
                </a:ext>
              </a:extLst>
            </p:cNvPr>
            <p:cNvSpPr>
              <a:spLocks noChangeShapeType="1"/>
            </p:cNvSpPr>
            <p:nvPr/>
          </p:nvSpPr>
          <p:spPr bwMode="auto">
            <a:xfrm>
              <a:off x="3276600" y="3933825"/>
              <a:ext cx="1079500" cy="0"/>
            </a:xfrm>
            <a:prstGeom prst="line">
              <a:avLst/>
            </a:prstGeom>
            <a:noFill/>
            <a:ln w="9525">
              <a:solidFill>
                <a:srgbClr val="000000"/>
              </a:solidFill>
              <a:round/>
              <a:headEnd/>
              <a:tailEnd/>
            </a:ln>
            <a:effectLst/>
          </p:spPr>
          <p:txBody>
            <a:bodyPr/>
            <a:lstStyle/>
            <a:p>
              <a:endParaRPr lang="en-US"/>
            </a:p>
          </p:txBody>
        </p:sp>
        <p:sp>
          <p:nvSpPr>
            <p:cNvPr id="72" name="Line 99">
              <a:extLst>
                <a:ext uri="{FF2B5EF4-FFF2-40B4-BE49-F238E27FC236}">
                  <a16:creationId xmlns:a16="http://schemas.microsoft.com/office/drawing/2014/main" id="{F773E6E1-673D-CD4A-869D-F4B084014B03}"/>
                </a:ext>
              </a:extLst>
            </p:cNvPr>
            <p:cNvSpPr>
              <a:spLocks noChangeShapeType="1"/>
            </p:cNvSpPr>
            <p:nvPr/>
          </p:nvSpPr>
          <p:spPr bwMode="auto">
            <a:xfrm flipV="1">
              <a:off x="4356100" y="3716338"/>
              <a:ext cx="0" cy="217487"/>
            </a:xfrm>
            <a:prstGeom prst="line">
              <a:avLst/>
            </a:prstGeom>
            <a:noFill/>
            <a:ln w="9525">
              <a:solidFill>
                <a:srgbClr val="000000"/>
              </a:solidFill>
              <a:round/>
              <a:headEnd/>
              <a:tailEnd/>
            </a:ln>
            <a:effectLst/>
          </p:spPr>
          <p:txBody>
            <a:bodyPr/>
            <a:lstStyle/>
            <a:p>
              <a:endParaRPr lang="en-US"/>
            </a:p>
          </p:txBody>
        </p:sp>
        <p:sp>
          <p:nvSpPr>
            <p:cNvPr id="73" name="Line 100">
              <a:extLst>
                <a:ext uri="{FF2B5EF4-FFF2-40B4-BE49-F238E27FC236}">
                  <a16:creationId xmlns:a16="http://schemas.microsoft.com/office/drawing/2014/main" id="{72ECB4E7-E6DC-B544-9A7D-42B65BEE775D}"/>
                </a:ext>
              </a:extLst>
            </p:cNvPr>
            <p:cNvSpPr>
              <a:spLocks noChangeShapeType="1"/>
            </p:cNvSpPr>
            <p:nvPr/>
          </p:nvSpPr>
          <p:spPr bwMode="auto">
            <a:xfrm>
              <a:off x="4356100" y="3716338"/>
              <a:ext cx="215900" cy="0"/>
            </a:xfrm>
            <a:prstGeom prst="line">
              <a:avLst/>
            </a:prstGeom>
            <a:noFill/>
            <a:ln w="9525">
              <a:solidFill>
                <a:srgbClr val="000000"/>
              </a:solidFill>
              <a:round/>
              <a:headEnd/>
              <a:tailEnd type="triangle" w="med" len="med"/>
            </a:ln>
            <a:effectLst/>
          </p:spPr>
          <p:txBody>
            <a:bodyPr/>
            <a:lstStyle/>
            <a:p>
              <a:endParaRPr lang="en-US"/>
            </a:p>
          </p:txBody>
        </p:sp>
        <p:sp>
          <p:nvSpPr>
            <p:cNvPr id="74" name="Line 101">
              <a:extLst>
                <a:ext uri="{FF2B5EF4-FFF2-40B4-BE49-F238E27FC236}">
                  <a16:creationId xmlns:a16="http://schemas.microsoft.com/office/drawing/2014/main" id="{D07B71B7-7D14-0149-BA43-CAC5DA6FAE8E}"/>
                </a:ext>
              </a:extLst>
            </p:cNvPr>
            <p:cNvSpPr>
              <a:spLocks noChangeShapeType="1"/>
            </p:cNvSpPr>
            <p:nvPr/>
          </p:nvSpPr>
          <p:spPr bwMode="auto">
            <a:xfrm>
              <a:off x="3924300" y="2997200"/>
              <a:ext cx="719138" cy="0"/>
            </a:xfrm>
            <a:prstGeom prst="line">
              <a:avLst/>
            </a:prstGeom>
            <a:noFill/>
            <a:ln w="9525">
              <a:solidFill>
                <a:srgbClr val="000000"/>
              </a:solidFill>
              <a:round/>
              <a:headEnd/>
              <a:tailEnd type="triangle" w="med" len="med"/>
            </a:ln>
            <a:effectLst/>
          </p:spPr>
          <p:txBody>
            <a:bodyPr/>
            <a:lstStyle/>
            <a:p>
              <a:endParaRPr lang="en-US"/>
            </a:p>
          </p:txBody>
        </p:sp>
        <p:sp>
          <p:nvSpPr>
            <p:cNvPr id="75" name="Line 102">
              <a:extLst>
                <a:ext uri="{FF2B5EF4-FFF2-40B4-BE49-F238E27FC236}">
                  <a16:creationId xmlns:a16="http://schemas.microsoft.com/office/drawing/2014/main" id="{96C8E994-2038-9C40-87AB-FB0D6BD0A689}"/>
                </a:ext>
              </a:extLst>
            </p:cNvPr>
            <p:cNvSpPr>
              <a:spLocks noChangeShapeType="1"/>
            </p:cNvSpPr>
            <p:nvPr/>
          </p:nvSpPr>
          <p:spPr bwMode="auto">
            <a:xfrm>
              <a:off x="3995738" y="2306638"/>
              <a:ext cx="647700" cy="0"/>
            </a:xfrm>
            <a:prstGeom prst="line">
              <a:avLst/>
            </a:prstGeom>
            <a:noFill/>
            <a:ln w="9525">
              <a:solidFill>
                <a:srgbClr val="000000"/>
              </a:solidFill>
              <a:round/>
              <a:headEnd/>
              <a:tailEnd type="triangle" w="med" len="med"/>
            </a:ln>
            <a:effectLst/>
          </p:spPr>
          <p:txBody>
            <a:bodyPr/>
            <a:lstStyle/>
            <a:p>
              <a:endParaRPr lang="en-US"/>
            </a:p>
          </p:txBody>
        </p:sp>
        <p:sp>
          <p:nvSpPr>
            <p:cNvPr id="76" name="Line 103">
              <a:extLst>
                <a:ext uri="{FF2B5EF4-FFF2-40B4-BE49-F238E27FC236}">
                  <a16:creationId xmlns:a16="http://schemas.microsoft.com/office/drawing/2014/main" id="{8B35031D-6254-4F47-82E3-39089566118D}"/>
                </a:ext>
              </a:extLst>
            </p:cNvPr>
            <p:cNvSpPr>
              <a:spLocks noChangeShapeType="1"/>
            </p:cNvSpPr>
            <p:nvPr/>
          </p:nvSpPr>
          <p:spPr bwMode="auto">
            <a:xfrm>
              <a:off x="4284663" y="2303463"/>
              <a:ext cx="0" cy="576262"/>
            </a:xfrm>
            <a:prstGeom prst="line">
              <a:avLst/>
            </a:prstGeom>
            <a:noFill/>
            <a:ln w="9525">
              <a:solidFill>
                <a:srgbClr val="000000"/>
              </a:solidFill>
              <a:round/>
              <a:headEnd/>
              <a:tailEnd/>
            </a:ln>
            <a:effectLst/>
          </p:spPr>
          <p:txBody>
            <a:bodyPr/>
            <a:lstStyle/>
            <a:p>
              <a:endParaRPr lang="en-US"/>
            </a:p>
          </p:txBody>
        </p:sp>
        <p:sp>
          <p:nvSpPr>
            <p:cNvPr id="77" name="Line 104">
              <a:extLst>
                <a:ext uri="{FF2B5EF4-FFF2-40B4-BE49-F238E27FC236}">
                  <a16:creationId xmlns:a16="http://schemas.microsoft.com/office/drawing/2014/main" id="{50021E65-0EFE-054B-979C-51CE8E57CF57}"/>
                </a:ext>
              </a:extLst>
            </p:cNvPr>
            <p:cNvSpPr>
              <a:spLocks noChangeShapeType="1"/>
            </p:cNvSpPr>
            <p:nvPr/>
          </p:nvSpPr>
          <p:spPr bwMode="auto">
            <a:xfrm>
              <a:off x="4284663" y="2881313"/>
              <a:ext cx="358775" cy="0"/>
            </a:xfrm>
            <a:prstGeom prst="line">
              <a:avLst/>
            </a:prstGeom>
            <a:noFill/>
            <a:ln w="9525">
              <a:solidFill>
                <a:srgbClr val="000000"/>
              </a:solidFill>
              <a:round/>
              <a:headEnd/>
              <a:tailEnd type="triangle" w="med" len="med"/>
            </a:ln>
            <a:effectLst/>
          </p:spPr>
          <p:txBody>
            <a:bodyPr/>
            <a:lstStyle/>
            <a:p>
              <a:endParaRPr lang="en-US"/>
            </a:p>
          </p:txBody>
        </p:sp>
        <p:sp>
          <p:nvSpPr>
            <p:cNvPr id="78" name="Line 105">
              <a:extLst>
                <a:ext uri="{FF2B5EF4-FFF2-40B4-BE49-F238E27FC236}">
                  <a16:creationId xmlns:a16="http://schemas.microsoft.com/office/drawing/2014/main" id="{10E9FC24-112B-424C-803C-57142F196E75}"/>
                </a:ext>
              </a:extLst>
            </p:cNvPr>
            <p:cNvSpPr>
              <a:spLocks noChangeShapeType="1"/>
            </p:cNvSpPr>
            <p:nvPr/>
          </p:nvSpPr>
          <p:spPr bwMode="auto">
            <a:xfrm>
              <a:off x="5076825" y="2924175"/>
              <a:ext cx="287338" cy="0"/>
            </a:xfrm>
            <a:prstGeom prst="line">
              <a:avLst/>
            </a:prstGeom>
            <a:noFill/>
            <a:ln w="9525">
              <a:solidFill>
                <a:srgbClr val="000000"/>
              </a:solidFill>
              <a:round/>
              <a:headEnd/>
              <a:tailEnd/>
            </a:ln>
            <a:effectLst/>
          </p:spPr>
          <p:txBody>
            <a:bodyPr/>
            <a:lstStyle/>
            <a:p>
              <a:endParaRPr lang="en-US"/>
            </a:p>
          </p:txBody>
        </p:sp>
        <p:sp>
          <p:nvSpPr>
            <p:cNvPr id="79" name="Line 106">
              <a:extLst>
                <a:ext uri="{FF2B5EF4-FFF2-40B4-BE49-F238E27FC236}">
                  <a16:creationId xmlns:a16="http://schemas.microsoft.com/office/drawing/2014/main" id="{864292B7-32FD-0241-9097-84894DBBD799}"/>
                </a:ext>
              </a:extLst>
            </p:cNvPr>
            <p:cNvSpPr>
              <a:spLocks noChangeShapeType="1"/>
            </p:cNvSpPr>
            <p:nvPr/>
          </p:nvSpPr>
          <p:spPr bwMode="auto">
            <a:xfrm flipV="1">
              <a:off x="5364163" y="2708275"/>
              <a:ext cx="0" cy="215900"/>
            </a:xfrm>
            <a:prstGeom prst="line">
              <a:avLst/>
            </a:prstGeom>
            <a:noFill/>
            <a:ln w="9525">
              <a:solidFill>
                <a:srgbClr val="000000"/>
              </a:solidFill>
              <a:round/>
              <a:headEnd/>
              <a:tailEnd/>
            </a:ln>
            <a:effectLst/>
          </p:spPr>
          <p:txBody>
            <a:bodyPr/>
            <a:lstStyle/>
            <a:p>
              <a:endParaRPr lang="en-US"/>
            </a:p>
          </p:txBody>
        </p:sp>
        <p:sp>
          <p:nvSpPr>
            <p:cNvPr id="80" name="Line 107">
              <a:extLst>
                <a:ext uri="{FF2B5EF4-FFF2-40B4-BE49-F238E27FC236}">
                  <a16:creationId xmlns:a16="http://schemas.microsoft.com/office/drawing/2014/main" id="{8116EE54-A925-3A49-B872-BE14053709BB}"/>
                </a:ext>
              </a:extLst>
            </p:cNvPr>
            <p:cNvSpPr>
              <a:spLocks noChangeShapeType="1"/>
            </p:cNvSpPr>
            <p:nvPr/>
          </p:nvSpPr>
          <p:spPr bwMode="auto">
            <a:xfrm>
              <a:off x="5364163" y="2708275"/>
              <a:ext cx="287337" cy="0"/>
            </a:xfrm>
            <a:prstGeom prst="line">
              <a:avLst/>
            </a:prstGeom>
            <a:noFill/>
            <a:ln w="9525">
              <a:solidFill>
                <a:srgbClr val="000000"/>
              </a:solidFill>
              <a:round/>
              <a:headEnd/>
              <a:tailEnd type="triangle" w="med" len="med"/>
            </a:ln>
            <a:effectLst/>
          </p:spPr>
          <p:txBody>
            <a:bodyPr/>
            <a:lstStyle/>
            <a:p>
              <a:endParaRPr lang="en-US"/>
            </a:p>
          </p:txBody>
        </p:sp>
        <p:sp>
          <p:nvSpPr>
            <p:cNvPr id="81" name="Line 108">
              <a:extLst>
                <a:ext uri="{FF2B5EF4-FFF2-40B4-BE49-F238E27FC236}">
                  <a16:creationId xmlns:a16="http://schemas.microsoft.com/office/drawing/2014/main" id="{B69733C5-7E70-DB40-8E65-16ED7656B424}"/>
                </a:ext>
              </a:extLst>
            </p:cNvPr>
            <p:cNvSpPr>
              <a:spLocks noChangeShapeType="1"/>
            </p:cNvSpPr>
            <p:nvPr/>
          </p:nvSpPr>
          <p:spPr bwMode="auto">
            <a:xfrm>
              <a:off x="5003800" y="2276475"/>
              <a:ext cx="360363" cy="0"/>
            </a:xfrm>
            <a:prstGeom prst="line">
              <a:avLst/>
            </a:prstGeom>
            <a:noFill/>
            <a:ln w="9525">
              <a:solidFill>
                <a:srgbClr val="000000"/>
              </a:solidFill>
              <a:round/>
              <a:headEnd/>
              <a:tailEnd/>
            </a:ln>
            <a:effectLst/>
          </p:spPr>
          <p:txBody>
            <a:bodyPr/>
            <a:lstStyle/>
            <a:p>
              <a:endParaRPr lang="en-US"/>
            </a:p>
          </p:txBody>
        </p:sp>
        <p:sp>
          <p:nvSpPr>
            <p:cNvPr id="82" name="Line 109">
              <a:extLst>
                <a:ext uri="{FF2B5EF4-FFF2-40B4-BE49-F238E27FC236}">
                  <a16:creationId xmlns:a16="http://schemas.microsoft.com/office/drawing/2014/main" id="{D67A6930-8028-F749-B8D1-87D1E8A54807}"/>
                </a:ext>
              </a:extLst>
            </p:cNvPr>
            <p:cNvSpPr>
              <a:spLocks noChangeShapeType="1"/>
            </p:cNvSpPr>
            <p:nvPr/>
          </p:nvSpPr>
          <p:spPr bwMode="auto">
            <a:xfrm>
              <a:off x="5364163" y="2276475"/>
              <a:ext cx="0" cy="215900"/>
            </a:xfrm>
            <a:prstGeom prst="line">
              <a:avLst/>
            </a:prstGeom>
            <a:noFill/>
            <a:ln w="9525">
              <a:solidFill>
                <a:srgbClr val="000000"/>
              </a:solidFill>
              <a:round/>
              <a:headEnd/>
              <a:tailEnd/>
            </a:ln>
            <a:effectLst/>
          </p:spPr>
          <p:txBody>
            <a:bodyPr/>
            <a:lstStyle/>
            <a:p>
              <a:endParaRPr lang="en-US"/>
            </a:p>
          </p:txBody>
        </p:sp>
        <p:sp>
          <p:nvSpPr>
            <p:cNvPr id="83" name="Line 110">
              <a:extLst>
                <a:ext uri="{FF2B5EF4-FFF2-40B4-BE49-F238E27FC236}">
                  <a16:creationId xmlns:a16="http://schemas.microsoft.com/office/drawing/2014/main" id="{2CF3D435-DD58-0143-8F5F-7FF08DBE9927}"/>
                </a:ext>
              </a:extLst>
            </p:cNvPr>
            <p:cNvSpPr>
              <a:spLocks noChangeShapeType="1"/>
            </p:cNvSpPr>
            <p:nvPr/>
          </p:nvSpPr>
          <p:spPr bwMode="auto">
            <a:xfrm>
              <a:off x="5364163" y="2492375"/>
              <a:ext cx="287337" cy="0"/>
            </a:xfrm>
            <a:prstGeom prst="line">
              <a:avLst/>
            </a:prstGeom>
            <a:noFill/>
            <a:ln w="9525">
              <a:solidFill>
                <a:srgbClr val="000000"/>
              </a:solidFill>
              <a:round/>
              <a:headEnd/>
              <a:tailEnd type="triangle" w="med" len="med"/>
            </a:ln>
            <a:effectLst/>
          </p:spPr>
          <p:txBody>
            <a:bodyPr/>
            <a:lstStyle/>
            <a:p>
              <a:endParaRPr lang="en-US"/>
            </a:p>
          </p:txBody>
        </p:sp>
        <p:sp>
          <p:nvSpPr>
            <p:cNvPr id="84" name="Line 111">
              <a:extLst>
                <a:ext uri="{FF2B5EF4-FFF2-40B4-BE49-F238E27FC236}">
                  <a16:creationId xmlns:a16="http://schemas.microsoft.com/office/drawing/2014/main" id="{E364F2D9-8021-5D47-8EB5-49F6A64AF624}"/>
                </a:ext>
              </a:extLst>
            </p:cNvPr>
            <p:cNvSpPr>
              <a:spLocks noChangeShapeType="1"/>
            </p:cNvSpPr>
            <p:nvPr/>
          </p:nvSpPr>
          <p:spPr bwMode="auto">
            <a:xfrm>
              <a:off x="6011863" y="2565400"/>
              <a:ext cx="288925" cy="0"/>
            </a:xfrm>
            <a:prstGeom prst="line">
              <a:avLst/>
            </a:prstGeom>
            <a:noFill/>
            <a:ln w="9525">
              <a:solidFill>
                <a:srgbClr val="000000"/>
              </a:solidFill>
              <a:round/>
              <a:headEnd/>
              <a:tailEnd/>
            </a:ln>
            <a:effectLst/>
          </p:spPr>
          <p:txBody>
            <a:bodyPr/>
            <a:lstStyle/>
            <a:p>
              <a:endParaRPr lang="en-US"/>
            </a:p>
          </p:txBody>
        </p:sp>
        <p:sp>
          <p:nvSpPr>
            <p:cNvPr id="85" name="Line 112">
              <a:extLst>
                <a:ext uri="{FF2B5EF4-FFF2-40B4-BE49-F238E27FC236}">
                  <a16:creationId xmlns:a16="http://schemas.microsoft.com/office/drawing/2014/main" id="{67400D7E-9A62-E84C-AAC2-70B773EAAD7F}"/>
                </a:ext>
              </a:extLst>
            </p:cNvPr>
            <p:cNvSpPr>
              <a:spLocks noChangeShapeType="1"/>
            </p:cNvSpPr>
            <p:nvPr/>
          </p:nvSpPr>
          <p:spPr bwMode="auto">
            <a:xfrm>
              <a:off x="6300788" y="2565400"/>
              <a:ext cx="0" cy="719138"/>
            </a:xfrm>
            <a:prstGeom prst="line">
              <a:avLst/>
            </a:prstGeom>
            <a:noFill/>
            <a:ln w="9525">
              <a:solidFill>
                <a:srgbClr val="000000"/>
              </a:solidFill>
              <a:round/>
              <a:headEnd/>
              <a:tailEnd/>
            </a:ln>
            <a:effectLst/>
          </p:spPr>
          <p:txBody>
            <a:bodyPr/>
            <a:lstStyle/>
            <a:p>
              <a:endParaRPr lang="en-US"/>
            </a:p>
          </p:txBody>
        </p:sp>
        <p:sp>
          <p:nvSpPr>
            <p:cNvPr id="86" name="Line 113">
              <a:extLst>
                <a:ext uri="{FF2B5EF4-FFF2-40B4-BE49-F238E27FC236}">
                  <a16:creationId xmlns:a16="http://schemas.microsoft.com/office/drawing/2014/main" id="{A17E6183-A09E-834A-9724-2B7C070A4092}"/>
                </a:ext>
              </a:extLst>
            </p:cNvPr>
            <p:cNvSpPr>
              <a:spLocks noChangeShapeType="1"/>
            </p:cNvSpPr>
            <p:nvPr/>
          </p:nvSpPr>
          <p:spPr bwMode="auto">
            <a:xfrm>
              <a:off x="4932363" y="3644900"/>
              <a:ext cx="719137" cy="0"/>
            </a:xfrm>
            <a:prstGeom prst="line">
              <a:avLst/>
            </a:prstGeom>
            <a:noFill/>
            <a:ln w="9525">
              <a:solidFill>
                <a:srgbClr val="000000"/>
              </a:solidFill>
              <a:round/>
              <a:headEnd/>
              <a:tailEnd type="triangle" w="med" len="med"/>
            </a:ln>
            <a:effectLst/>
          </p:spPr>
          <p:txBody>
            <a:bodyPr/>
            <a:lstStyle/>
            <a:p>
              <a:endParaRPr lang="en-US"/>
            </a:p>
          </p:txBody>
        </p:sp>
        <p:sp>
          <p:nvSpPr>
            <p:cNvPr id="87" name="Line 114">
              <a:extLst>
                <a:ext uri="{FF2B5EF4-FFF2-40B4-BE49-F238E27FC236}">
                  <a16:creationId xmlns:a16="http://schemas.microsoft.com/office/drawing/2014/main" id="{A33B5BBD-366E-014D-98A4-48E5067B3DFC}"/>
                </a:ext>
              </a:extLst>
            </p:cNvPr>
            <p:cNvSpPr>
              <a:spLocks noChangeShapeType="1"/>
            </p:cNvSpPr>
            <p:nvPr/>
          </p:nvSpPr>
          <p:spPr bwMode="auto">
            <a:xfrm>
              <a:off x="6011863" y="3644900"/>
              <a:ext cx="288925" cy="0"/>
            </a:xfrm>
            <a:prstGeom prst="line">
              <a:avLst/>
            </a:prstGeom>
            <a:noFill/>
            <a:ln w="9525">
              <a:solidFill>
                <a:srgbClr val="000000"/>
              </a:solidFill>
              <a:round/>
              <a:headEnd/>
              <a:tailEnd/>
            </a:ln>
            <a:effectLst/>
          </p:spPr>
          <p:txBody>
            <a:bodyPr/>
            <a:lstStyle/>
            <a:p>
              <a:endParaRPr lang="en-US"/>
            </a:p>
          </p:txBody>
        </p:sp>
        <p:sp>
          <p:nvSpPr>
            <p:cNvPr id="88" name="Line 115">
              <a:extLst>
                <a:ext uri="{FF2B5EF4-FFF2-40B4-BE49-F238E27FC236}">
                  <a16:creationId xmlns:a16="http://schemas.microsoft.com/office/drawing/2014/main" id="{2AF63243-01FC-9041-BDBF-0653F45BB5EE}"/>
                </a:ext>
              </a:extLst>
            </p:cNvPr>
            <p:cNvSpPr>
              <a:spLocks noChangeShapeType="1"/>
            </p:cNvSpPr>
            <p:nvPr/>
          </p:nvSpPr>
          <p:spPr bwMode="auto">
            <a:xfrm flipV="1">
              <a:off x="6300788" y="3500438"/>
              <a:ext cx="0" cy="144462"/>
            </a:xfrm>
            <a:prstGeom prst="line">
              <a:avLst/>
            </a:prstGeom>
            <a:noFill/>
            <a:ln w="9525">
              <a:solidFill>
                <a:srgbClr val="000000"/>
              </a:solidFill>
              <a:round/>
              <a:headEnd/>
              <a:tailEnd/>
            </a:ln>
            <a:effectLst/>
          </p:spPr>
          <p:txBody>
            <a:bodyPr/>
            <a:lstStyle/>
            <a:p>
              <a:endParaRPr lang="en-US"/>
            </a:p>
          </p:txBody>
        </p:sp>
        <p:sp>
          <p:nvSpPr>
            <p:cNvPr id="89" name="Line 116">
              <a:extLst>
                <a:ext uri="{FF2B5EF4-FFF2-40B4-BE49-F238E27FC236}">
                  <a16:creationId xmlns:a16="http://schemas.microsoft.com/office/drawing/2014/main" id="{8F16A80E-86D2-1E4D-B27A-7EA5FE5B96AE}"/>
                </a:ext>
              </a:extLst>
            </p:cNvPr>
            <p:cNvSpPr>
              <a:spLocks noChangeShapeType="1"/>
            </p:cNvSpPr>
            <p:nvPr/>
          </p:nvSpPr>
          <p:spPr bwMode="auto">
            <a:xfrm>
              <a:off x="6300788" y="3500438"/>
              <a:ext cx="287337" cy="0"/>
            </a:xfrm>
            <a:prstGeom prst="line">
              <a:avLst/>
            </a:prstGeom>
            <a:noFill/>
            <a:ln w="9525">
              <a:solidFill>
                <a:srgbClr val="000000"/>
              </a:solidFill>
              <a:round/>
              <a:headEnd/>
              <a:tailEnd type="triangle" w="med" len="med"/>
            </a:ln>
            <a:effectLst/>
          </p:spPr>
          <p:txBody>
            <a:bodyPr/>
            <a:lstStyle/>
            <a:p>
              <a:endParaRPr lang="en-US"/>
            </a:p>
          </p:txBody>
        </p:sp>
        <p:sp>
          <p:nvSpPr>
            <p:cNvPr id="90" name="Line 117">
              <a:extLst>
                <a:ext uri="{FF2B5EF4-FFF2-40B4-BE49-F238E27FC236}">
                  <a16:creationId xmlns:a16="http://schemas.microsoft.com/office/drawing/2014/main" id="{99205616-97AE-CD4B-97EA-F341AEC0892A}"/>
                </a:ext>
              </a:extLst>
            </p:cNvPr>
            <p:cNvSpPr>
              <a:spLocks noChangeShapeType="1"/>
            </p:cNvSpPr>
            <p:nvPr/>
          </p:nvSpPr>
          <p:spPr bwMode="auto">
            <a:xfrm>
              <a:off x="6300788" y="3284538"/>
              <a:ext cx="287337" cy="0"/>
            </a:xfrm>
            <a:prstGeom prst="line">
              <a:avLst/>
            </a:prstGeom>
            <a:noFill/>
            <a:ln w="9525">
              <a:solidFill>
                <a:srgbClr val="000000"/>
              </a:solidFill>
              <a:round/>
              <a:headEnd/>
              <a:tailEnd type="triangle" w="med" len="med"/>
            </a:ln>
            <a:effectLst/>
          </p:spPr>
          <p:txBody>
            <a:bodyPr/>
            <a:lstStyle/>
            <a:p>
              <a:endParaRPr lang="en-US"/>
            </a:p>
          </p:txBody>
        </p:sp>
        <p:sp>
          <p:nvSpPr>
            <p:cNvPr id="91" name="Line 118">
              <a:extLst>
                <a:ext uri="{FF2B5EF4-FFF2-40B4-BE49-F238E27FC236}">
                  <a16:creationId xmlns:a16="http://schemas.microsoft.com/office/drawing/2014/main" id="{3C142D4E-E6FB-A643-A08B-EAB1BDEB15F7}"/>
                </a:ext>
              </a:extLst>
            </p:cNvPr>
            <p:cNvSpPr>
              <a:spLocks noChangeShapeType="1"/>
            </p:cNvSpPr>
            <p:nvPr/>
          </p:nvSpPr>
          <p:spPr bwMode="auto">
            <a:xfrm flipV="1">
              <a:off x="7019925" y="3402013"/>
              <a:ext cx="504825" cy="0"/>
            </a:xfrm>
            <a:prstGeom prst="line">
              <a:avLst/>
            </a:prstGeom>
            <a:noFill/>
            <a:ln w="9525">
              <a:solidFill>
                <a:srgbClr val="000000"/>
              </a:solidFill>
              <a:round/>
              <a:headEnd/>
              <a:tailEnd type="triangle" w="med" len="med"/>
            </a:ln>
            <a:effectLst/>
          </p:spPr>
          <p:txBody>
            <a:bodyPr/>
            <a:lstStyle/>
            <a:p>
              <a:endParaRPr lang="en-US"/>
            </a:p>
          </p:txBody>
        </p:sp>
        <p:sp>
          <p:nvSpPr>
            <p:cNvPr id="92" name="Text Box 119">
              <a:extLst>
                <a:ext uri="{FF2B5EF4-FFF2-40B4-BE49-F238E27FC236}">
                  <a16:creationId xmlns:a16="http://schemas.microsoft.com/office/drawing/2014/main" id="{D7FD22A5-60FD-7B43-833F-72D9390C557E}"/>
                </a:ext>
              </a:extLst>
            </p:cNvPr>
            <p:cNvSpPr txBox="1">
              <a:spLocks noChangeArrowheads="1"/>
            </p:cNvSpPr>
            <p:nvPr/>
          </p:nvSpPr>
          <p:spPr bwMode="auto">
            <a:xfrm>
              <a:off x="7121525" y="3155950"/>
              <a:ext cx="280988" cy="274638"/>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93" name="Text Box 120">
              <a:extLst>
                <a:ext uri="{FF2B5EF4-FFF2-40B4-BE49-F238E27FC236}">
                  <a16:creationId xmlns:a16="http://schemas.microsoft.com/office/drawing/2014/main" id="{424395DF-16DF-0B41-8865-D585D5742FA4}"/>
                </a:ext>
              </a:extLst>
            </p:cNvPr>
            <p:cNvSpPr txBox="1">
              <a:spLocks noChangeArrowheads="1"/>
            </p:cNvSpPr>
            <p:nvPr/>
          </p:nvSpPr>
          <p:spPr bwMode="auto">
            <a:xfrm>
              <a:off x="5938838" y="2319338"/>
              <a:ext cx="280987" cy="274637"/>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94" name="Text Box 121">
              <a:extLst>
                <a:ext uri="{FF2B5EF4-FFF2-40B4-BE49-F238E27FC236}">
                  <a16:creationId xmlns:a16="http://schemas.microsoft.com/office/drawing/2014/main" id="{688BF52C-BB47-F04D-82BB-2091327299D1}"/>
                </a:ext>
              </a:extLst>
            </p:cNvPr>
            <p:cNvSpPr txBox="1">
              <a:spLocks noChangeArrowheads="1"/>
            </p:cNvSpPr>
            <p:nvPr/>
          </p:nvSpPr>
          <p:spPr bwMode="auto">
            <a:xfrm>
              <a:off x="5981700" y="3400425"/>
              <a:ext cx="280988" cy="274638"/>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95" name="Text Box 122">
              <a:extLst>
                <a:ext uri="{FF2B5EF4-FFF2-40B4-BE49-F238E27FC236}">
                  <a16:creationId xmlns:a16="http://schemas.microsoft.com/office/drawing/2014/main" id="{D091875E-1583-1B4C-B38C-13BB081D2D7D}"/>
                </a:ext>
              </a:extLst>
            </p:cNvPr>
            <p:cNvSpPr txBox="1">
              <a:spLocks noChangeArrowheads="1"/>
            </p:cNvSpPr>
            <p:nvPr/>
          </p:nvSpPr>
          <p:spPr bwMode="auto">
            <a:xfrm>
              <a:off x="4873625" y="3414713"/>
              <a:ext cx="280988" cy="274637"/>
            </a:xfrm>
            <a:prstGeom prst="rect">
              <a:avLst/>
            </a:prstGeom>
            <a:noFill/>
            <a:ln w="9525" algn="ctr">
              <a:noFill/>
              <a:miter lim="800000"/>
              <a:headEnd/>
              <a:tailEnd/>
            </a:ln>
            <a:effectLst/>
          </p:spPr>
          <p:txBody>
            <a:bodyPr wrap="none">
              <a:spAutoFit/>
            </a:bodyPr>
            <a:lstStyle/>
            <a:p>
              <a:r>
                <a:rPr lang="en-US" sz="1200"/>
                <a:t>0</a:t>
              </a:r>
              <a:endParaRPr lang="en-CA" sz="1200"/>
            </a:p>
          </p:txBody>
        </p:sp>
        <p:sp>
          <p:nvSpPr>
            <p:cNvPr id="96" name="Text Box 123">
              <a:extLst>
                <a:ext uri="{FF2B5EF4-FFF2-40B4-BE49-F238E27FC236}">
                  <a16:creationId xmlns:a16="http://schemas.microsoft.com/office/drawing/2014/main" id="{7F98844E-4CB7-644E-8742-3AEE030A022C}"/>
                </a:ext>
              </a:extLst>
            </p:cNvPr>
            <p:cNvSpPr txBox="1">
              <a:spLocks noChangeArrowheads="1"/>
            </p:cNvSpPr>
            <p:nvPr/>
          </p:nvSpPr>
          <p:spPr bwMode="auto">
            <a:xfrm>
              <a:off x="3879850" y="3343275"/>
              <a:ext cx="280988" cy="274638"/>
            </a:xfrm>
            <a:prstGeom prst="rect">
              <a:avLst/>
            </a:prstGeom>
            <a:noFill/>
            <a:ln w="9525" algn="ctr">
              <a:noFill/>
              <a:miter lim="800000"/>
              <a:headEnd/>
              <a:tailEnd/>
            </a:ln>
            <a:effectLst/>
          </p:spPr>
          <p:txBody>
            <a:bodyPr wrap="none">
              <a:spAutoFit/>
            </a:bodyPr>
            <a:lstStyle/>
            <a:p>
              <a:r>
                <a:rPr lang="en-US" sz="1200"/>
                <a:t>0</a:t>
              </a:r>
              <a:endParaRPr lang="en-CA" sz="1200"/>
            </a:p>
          </p:txBody>
        </p:sp>
        <p:sp>
          <p:nvSpPr>
            <p:cNvPr id="97" name="Text Box 124">
              <a:extLst>
                <a:ext uri="{FF2B5EF4-FFF2-40B4-BE49-F238E27FC236}">
                  <a16:creationId xmlns:a16="http://schemas.microsoft.com/office/drawing/2014/main" id="{62FD2FF6-7958-C646-AECF-D38421A0BFB4}"/>
                </a:ext>
              </a:extLst>
            </p:cNvPr>
            <p:cNvSpPr txBox="1">
              <a:spLocks noChangeArrowheads="1"/>
            </p:cNvSpPr>
            <p:nvPr/>
          </p:nvSpPr>
          <p:spPr bwMode="auto">
            <a:xfrm>
              <a:off x="4932363" y="2030413"/>
              <a:ext cx="280987" cy="274637"/>
            </a:xfrm>
            <a:prstGeom prst="rect">
              <a:avLst/>
            </a:prstGeom>
            <a:noFill/>
            <a:ln w="9525" algn="ctr">
              <a:noFill/>
              <a:miter lim="800000"/>
              <a:headEnd/>
              <a:tailEnd/>
            </a:ln>
            <a:effectLst/>
          </p:spPr>
          <p:txBody>
            <a:bodyPr wrap="none">
              <a:spAutoFit/>
            </a:bodyPr>
            <a:lstStyle/>
            <a:p>
              <a:r>
                <a:rPr lang="en-US" sz="1200"/>
                <a:t>0</a:t>
              </a:r>
              <a:endParaRPr lang="en-CA" sz="1200"/>
            </a:p>
          </p:txBody>
        </p:sp>
        <p:sp>
          <p:nvSpPr>
            <p:cNvPr id="98" name="Text Box 125">
              <a:extLst>
                <a:ext uri="{FF2B5EF4-FFF2-40B4-BE49-F238E27FC236}">
                  <a16:creationId xmlns:a16="http://schemas.microsoft.com/office/drawing/2014/main" id="{AD24F6A8-89D5-B040-B982-722D36F3EB70}"/>
                </a:ext>
              </a:extLst>
            </p:cNvPr>
            <p:cNvSpPr txBox="1">
              <a:spLocks noChangeArrowheads="1"/>
            </p:cNvSpPr>
            <p:nvPr/>
          </p:nvSpPr>
          <p:spPr bwMode="auto">
            <a:xfrm>
              <a:off x="5003800" y="2695575"/>
              <a:ext cx="280988" cy="274638"/>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99" name="Text Box 126">
              <a:extLst>
                <a:ext uri="{FF2B5EF4-FFF2-40B4-BE49-F238E27FC236}">
                  <a16:creationId xmlns:a16="http://schemas.microsoft.com/office/drawing/2014/main" id="{EFABBBFC-3092-7844-AB90-38D34D02F0D1}"/>
                </a:ext>
              </a:extLst>
            </p:cNvPr>
            <p:cNvSpPr txBox="1">
              <a:spLocks noChangeArrowheads="1"/>
            </p:cNvSpPr>
            <p:nvPr/>
          </p:nvSpPr>
          <p:spPr bwMode="auto">
            <a:xfrm>
              <a:off x="3910013" y="2754313"/>
              <a:ext cx="280987" cy="274637"/>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100" name="Text Box 127">
              <a:extLst>
                <a:ext uri="{FF2B5EF4-FFF2-40B4-BE49-F238E27FC236}">
                  <a16:creationId xmlns:a16="http://schemas.microsoft.com/office/drawing/2014/main" id="{83075D10-F718-354E-992F-550D01F35F22}"/>
                </a:ext>
              </a:extLst>
            </p:cNvPr>
            <p:cNvSpPr txBox="1">
              <a:spLocks noChangeArrowheads="1"/>
            </p:cNvSpPr>
            <p:nvPr/>
          </p:nvSpPr>
          <p:spPr bwMode="auto">
            <a:xfrm>
              <a:off x="3922713" y="2047875"/>
              <a:ext cx="280987" cy="274638"/>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101" name="Text Box 128">
              <a:extLst>
                <a:ext uri="{FF2B5EF4-FFF2-40B4-BE49-F238E27FC236}">
                  <a16:creationId xmlns:a16="http://schemas.microsoft.com/office/drawing/2014/main" id="{B39BA9DA-D31F-994C-9573-68CE3D1F3B80}"/>
                </a:ext>
              </a:extLst>
            </p:cNvPr>
            <p:cNvSpPr txBox="1">
              <a:spLocks noChangeArrowheads="1"/>
            </p:cNvSpPr>
            <p:nvPr/>
          </p:nvSpPr>
          <p:spPr bwMode="auto">
            <a:xfrm>
              <a:off x="2976563" y="2246313"/>
              <a:ext cx="280987" cy="274637"/>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102" name="Text Box 129">
              <a:extLst>
                <a:ext uri="{FF2B5EF4-FFF2-40B4-BE49-F238E27FC236}">
                  <a16:creationId xmlns:a16="http://schemas.microsoft.com/office/drawing/2014/main" id="{C9A76544-54D2-4F43-B274-BAA728BC2D60}"/>
                </a:ext>
              </a:extLst>
            </p:cNvPr>
            <p:cNvSpPr txBox="1">
              <a:spLocks noChangeArrowheads="1"/>
            </p:cNvSpPr>
            <p:nvPr/>
          </p:nvSpPr>
          <p:spPr bwMode="auto">
            <a:xfrm>
              <a:off x="2928938" y="3429000"/>
              <a:ext cx="280987" cy="274638"/>
            </a:xfrm>
            <a:prstGeom prst="rect">
              <a:avLst/>
            </a:prstGeom>
            <a:noFill/>
            <a:ln w="9525" algn="ctr">
              <a:noFill/>
              <a:miter lim="800000"/>
              <a:headEnd/>
              <a:tailEnd/>
            </a:ln>
            <a:effectLst/>
          </p:spPr>
          <p:txBody>
            <a:bodyPr wrap="none">
              <a:spAutoFit/>
            </a:bodyPr>
            <a:lstStyle/>
            <a:p>
              <a:r>
                <a:rPr lang="en-US" sz="1200"/>
                <a:t>1</a:t>
              </a:r>
              <a:endParaRPr lang="en-CA" sz="1200"/>
            </a:p>
          </p:txBody>
        </p:sp>
        <p:sp>
          <p:nvSpPr>
            <p:cNvPr id="103" name="Text Box 130">
              <a:extLst>
                <a:ext uri="{FF2B5EF4-FFF2-40B4-BE49-F238E27FC236}">
                  <a16:creationId xmlns:a16="http://schemas.microsoft.com/office/drawing/2014/main" id="{739AD2D6-E4B6-8C4C-879B-E9CE155C4EFF}"/>
                </a:ext>
              </a:extLst>
            </p:cNvPr>
            <p:cNvSpPr txBox="1">
              <a:spLocks noChangeArrowheads="1"/>
            </p:cNvSpPr>
            <p:nvPr/>
          </p:nvSpPr>
          <p:spPr bwMode="auto">
            <a:xfrm>
              <a:off x="2973388" y="2074863"/>
              <a:ext cx="280987" cy="274637"/>
            </a:xfrm>
            <a:prstGeom prst="rect">
              <a:avLst/>
            </a:prstGeom>
            <a:noFill/>
            <a:ln w="9525" algn="ctr">
              <a:noFill/>
              <a:miter lim="800000"/>
              <a:headEnd/>
              <a:tailEnd/>
            </a:ln>
            <a:effectLst/>
          </p:spPr>
          <p:txBody>
            <a:bodyPr wrap="none">
              <a:spAutoFit/>
            </a:bodyPr>
            <a:lstStyle/>
            <a:p>
              <a:r>
                <a:rPr lang="en-US" sz="1200"/>
                <a:t>0</a:t>
              </a:r>
              <a:endParaRPr lang="en-CA" sz="1200"/>
            </a:p>
          </p:txBody>
        </p:sp>
        <p:sp>
          <p:nvSpPr>
            <p:cNvPr id="104" name="Text Box 131">
              <a:extLst>
                <a:ext uri="{FF2B5EF4-FFF2-40B4-BE49-F238E27FC236}">
                  <a16:creationId xmlns:a16="http://schemas.microsoft.com/office/drawing/2014/main" id="{8F347AFC-4B05-9F4B-9762-D73DAAA7387E}"/>
                </a:ext>
              </a:extLst>
            </p:cNvPr>
            <p:cNvSpPr txBox="1">
              <a:spLocks noChangeArrowheads="1"/>
            </p:cNvSpPr>
            <p:nvPr/>
          </p:nvSpPr>
          <p:spPr bwMode="auto">
            <a:xfrm>
              <a:off x="2916238" y="2867025"/>
              <a:ext cx="280987" cy="274638"/>
            </a:xfrm>
            <a:prstGeom prst="rect">
              <a:avLst/>
            </a:prstGeom>
            <a:noFill/>
            <a:ln w="9525" algn="ctr">
              <a:noFill/>
              <a:miter lim="800000"/>
              <a:headEnd/>
              <a:tailEnd/>
            </a:ln>
            <a:effectLst/>
          </p:spPr>
          <p:txBody>
            <a:bodyPr wrap="none">
              <a:spAutoFit/>
            </a:bodyPr>
            <a:lstStyle/>
            <a:p>
              <a:r>
                <a:rPr lang="en-US" sz="1200"/>
                <a:t>0</a:t>
              </a:r>
              <a:endParaRPr lang="en-CA" sz="1200"/>
            </a:p>
          </p:txBody>
        </p:sp>
        <p:sp>
          <p:nvSpPr>
            <p:cNvPr id="105" name="Line 132">
              <a:extLst>
                <a:ext uri="{FF2B5EF4-FFF2-40B4-BE49-F238E27FC236}">
                  <a16:creationId xmlns:a16="http://schemas.microsoft.com/office/drawing/2014/main" id="{358A6634-D8E6-3D49-84FF-73ED063D61D2}"/>
                </a:ext>
              </a:extLst>
            </p:cNvPr>
            <p:cNvSpPr>
              <a:spLocks noChangeShapeType="1"/>
            </p:cNvSpPr>
            <p:nvPr/>
          </p:nvSpPr>
          <p:spPr bwMode="auto">
            <a:xfrm>
              <a:off x="3132138" y="3573463"/>
              <a:ext cx="71437" cy="0"/>
            </a:xfrm>
            <a:prstGeom prst="line">
              <a:avLst/>
            </a:prstGeom>
            <a:noFill/>
            <a:ln w="9525">
              <a:solidFill>
                <a:srgbClr val="000000"/>
              </a:solidFill>
              <a:round/>
              <a:headEnd/>
              <a:tailEnd/>
            </a:ln>
            <a:effectLst/>
          </p:spPr>
          <p:txBody>
            <a:bodyPr/>
            <a:lstStyle/>
            <a:p>
              <a:endParaRPr lang="en-US"/>
            </a:p>
          </p:txBody>
        </p:sp>
        <p:sp>
          <p:nvSpPr>
            <p:cNvPr id="106" name="Freeform 133">
              <a:extLst>
                <a:ext uri="{FF2B5EF4-FFF2-40B4-BE49-F238E27FC236}">
                  <a16:creationId xmlns:a16="http://schemas.microsoft.com/office/drawing/2014/main" id="{DF3F77D1-0CE3-B249-9C9F-B515D1D99F25}"/>
                </a:ext>
              </a:extLst>
            </p:cNvPr>
            <p:cNvSpPr>
              <a:spLocks/>
            </p:cNvSpPr>
            <p:nvPr/>
          </p:nvSpPr>
          <p:spPr bwMode="auto">
            <a:xfrm>
              <a:off x="3179763" y="3487738"/>
              <a:ext cx="192087" cy="85725"/>
            </a:xfrm>
            <a:custGeom>
              <a:avLst/>
              <a:gdLst/>
              <a:ahLst/>
              <a:cxnLst>
                <a:cxn ang="0">
                  <a:pos x="15" y="54"/>
                </a:cxn>
                <a:cxn ang="0">
                  <a:pos x="15" y="8"/>
                </a:cxn>
                <a:cxn ang="0">
                  <a:pos x="106" y="8"/>
                </a:cxn>
                <a:cxn ang="0">
                  <a:pos x="106" y="54"/>
                </a:cxn>
              </a:cxnLst>
              <a:rect l="0" t="0" r="r" b="b"/>
              <a:pathLst>
                <a:path w="121" h="54">
                  <a:moveTo>
                    <a:pt x="15" y="54"/>
                  </a:moveTo>
                  <a:cubicBezTo>
                    <a:pt x="7" y="35"/>
                    <a:pt x="0" y="16"/>
                    <a:pt x="15" y="8"/>
                  </a:cubicBezTo>
                  <a:cubicBezTo>
                    <a:pt x="30" y="0"/>
                    <a:pt x="91" y="0"/>
                    <a:pt x="106" y="8"/>
                  </a:cubicBezTo>
                  <a:cubicBezTo>
                    <a:pt x="121" y="16"/>
                    <a:pt x="113" y="35"/>
                    <a:pt x="106" y="54"/>
                  </a:cubicBezTo>
                </a:path>
              </a:pathLst>
            </a:custGeom>
            <a:noFill/>
            <a:ln w="9525" cap="flat" cmpd="sng">
              <a:solidFill>
                <a:srgbClr val="000000"/>
              </a:solidFill>
              <a:prstDash val="solid"/>
              <a:round/>
              <a:headEnd type="none" w="med" len="med"/>
              <a:tailEnd type="none" w="med" len="med"/>
            </a:ln>
            <a:effectLst/>
          </p:spPr>
          <p:txBody>
            <a:bodyPr/>
            <a:lstStyle/>
            <a:p>
              <a:endParaRPr lang="en-US"/>
            </a:p>
          </p:txBody>
        </p:sp>
      </p:grpSp>
      <p:sp>
        <p:nvSpPr>
          <p:cNvPr id="107" name="Slide Number Placeholder 1">
            <a:extLst>
              <a:ext uri="{FF2B5EF4-FFF2-40B4-BE49-F238E27FC236}">
                <a16:creationId xmlns:a16="http://schemas.microsoft.com/office/drawing/2014/main" id="{4DE31855-0D2F-79B7-15F9-183D7AEBF34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33</a:t>
            </a:fld>
            <a:endParaRPr lang="en-US"/>
          </a:p>
        </p:txBody>
      </p:sp>
    </p:spTree>
    <p:extLst>
      <p:ext uri="{BB962C8B-B14F-4D97-AF65-F5344CB8AC3E}">
        <p14:creationId xmlns:p14="http://schemas.microsoft.com/office/powerpoint/2010/main" val="3768418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571F-743E-6040-A719-B081EC350DA8}"/>
              </a:ext>
            </a:extLst>
          </p:cNvPr>
          <p:cNvSpPr>
            <a:spLocks noGrp="1"/>
          </p:cNvSpPr>
          <p:nvPr>
            <p:ph type="title"/>
          </p:nvPr>
        </p:nvSpPr>
        <p:spPr/>
        <p:txBody>
          <a:bodyPr/>
          <a:lstStyle/>
          <a:p>
            <a:r>
              <a:rPr lang="en-US" dirty="0"/>
              <a:t>NP-complete Problem Examples (cont’d)</a:t>
            </a:r>
          </a:p>
        </p:txBody>
      </p:sp>
      <p:sp>
        <p:nvSpPr>
          <p:cNvPr id="3" name="Content Placeholder 2">
            <a:extLst>
              <a:ext uri="{FF2B5EF4-FFF2-40B4-BE49-F238E27FC236}">
                <a16:creationId xmlns:a16="http://schemas.microsoft.com/office/drawing/2014/main" id="{CF0428E7-AEA0-8244-9F43-4780534F186C}"/>
              </a:ext>
            </a:extLst>
          </p:cNvPr>
          <p:cNvSpPr>
            <a:spLocks noGrp="1"/>
          </p:cNvSpPr>
          <p:nvPr>
            <p:ph idx="1"/>
          </p:nvPr>
        </p:nvSpPr>
        <p:spPr/>
        <p:txBody>
          <a:bodyPr/>
          <a:lstStyle/>
          <a:p>
            <a:pPr eaLnBrk="1" hangingPunct="1"/>
            <a:r>
              <a:rPr lang="en-US" altLang="zh-TW" b="1" dirty="0">
                <a:ea typeface="新細明體" pitchFamily="18" charset="-120"/>
              </a:rPr>
              <a:t>Knapsack problem</a:t>
            </a:r>
          </a:p>
          <a:p>
            <a:pPr lvl="1"/>
            <a:r>
              <a:rPr lang="en-US" dirty="0"/>
              <a:t>Can we translate a subset of rectangles to have their bottom edges on L so that the total area of the rectangles touching L is at least </a:t>
            </a:r>
            <a:r>
              <a:rPr lang="en-US" i="1" dirty="0"/>
              <a:t>s</a:t>
            </a:r>
            <a:r>
              <a:rPr lang="en-US" dirty="0"/>
              <a:t>?</a:t>
            </a:r>
            <a:endParaRPr lang="en-CA" dirty="0"/>
          </a:p>
          <a:p>
            <a:endParaRPr lang="en-US" dirty="0"/>
          </a:p>
        </p:txBody>
      </p:sp>
      <p:sp>
        <p:nvSpPr>
          <p:cNvPr id="108" name="Line 5">
            <a:extLst>
              <a:ext uri="{FF2B5EF4-FFF2-40B4-BE49-F238E27FC236}">
                <a16:creationId xmlns:a16="http://schemas.microsoft.com/office/drawing/2014/main" id="{D15C5FCA-29F8-7C43-AA27-C1EF4FEBC397}"/>
              </a:ext>
            </a:extLst>
          </p:cNvPr>
          <p:cNvSpPr>
            <a:spLocks noChangeShapeType="1"/>
          </p:cNvSpPr>
          <p:nvPr/>
        </p:nvSpPr>
        <p:spPr bwMode="auto">
          <a:xfrm>
            <a:off x="7251700" y="5538117"/>
            <a:ext cx="3635615" cy="0"/>
          </a:xfrm>
          <a:prstGeom prst="line">
            <a:avLst/>
          </a:prstGeom>
          <a:noFill/>
          <a:ln w="25400">
            <a:solidFill>
              <a:srgbClr val="000000"/>
            </a:solidFill>
            <a:round/>
            <a:headEnd/>
            <a:tailEnd/>
          </a:ln>
          <a:effectLst/>
        </p:spPr>
        <p:txBody>
          <a:bodyPr/>
          <a:lstStyle/>
          <a:p>
            <a:endParaRPr lang="en-US" sz="2800"/>
          </a:p>
        </p:txBody>
      </p:sp>
      <p:sp>
        <p:nvSpPr>
          <p:cNvPr id="109" name="Line 6">
            <a:extLst>
              <a:ext uri="{FF2B5EF4-FFF2-40B4-BE49-F238E27FC236}">
                <a16:creationId xmlns:a16="http://schemas.microsoft.com/office/drawing/2014/main" id="{99F52CE8-E2BD-B549-835F-A4243201DEA2}"/>
              </a:ext>
            </a:extLst>
          </p:cNvPr>
          <p:cNvSpPr>
            <a:spLocks noChangeShapeType="1"/>
          </p:cNvSpPr>
          <p:nvPr/>
        </p:nvSpPr>
        <p:spPr bwMode="auto">
          <a:xfrm>
            <a:off x="7251700" y="5444194"/>
            <a:ext cx="0" cy="377780"/>
          </a:xfrm>
          <a:prstGeom prst="line">
            <a:avLst/>
          </a:prstGeom>
          <a:noFill/>
          <a:ln w="9525">
            <a:solidFill>
              <a:srgbClr val="000000"/>
            </a:solidFill>
            <a:round/>
            <a:headEnd/>
            <a:tailEnd/>
          </a:ln>
          <a:effectLst/>
        </p:spPr>
        <p:txBody>
          <a:bodyPr/>
          <a:lstStyle/>
          <a:p>
            <a:endParaRPr lang="en-US" sz="2800"/>
          </a:p>
        </p:txBody>
      </p:sp>
      <p:sp>
        <p:nvSpPr>
          <p:cNvPr id="110" name="Line 7">
            <a:extLst>
              <a:ext uri="{FF2B5EF4-FFF2-40B4-BE49-F238E27FC236}">
                <a16:creationId xmlns:a16="http://schemas.microsoft.com/office/drawing/2014/main" id="{0A9479E3-BEA4-1746-BC2E-FC483CFE7D13}"/>
              </a:ext>
            </a:extLst>
          </p:cNvPr>
          <p:cNvSpPr>
            <a:spLocks noChangeShapeType="1"/>
          </p:cNvSpPr>
          <p:nvPr/>
        </p:nvSpPr>
        <p:spPr bwMode="auto">
          <a:xfrm>
            <a:off x="10887315" y="5444194"/>
            <a:ext cx="0" cy="377780"/>
          </a:xfrm>
          <a:prstGeom prst="line">
            <a:avLst/>
          </a:prstGeom>
          <a:noFill/>
          <a:ln w="9525">
            <a:solidFill>
              <a:srgbClr val="000000"/>
            </a:solidFill>
            <a:round/>
            <a:headEnd/>
            <a:tailEnd/>
          </a:ln>
          <a:effectLst/>
        </p:spPr>
        <p:txBody>
          <a:bodyPr/>
          <a:lstStyle/>
          <a:p>
            <a:endParaRPr lang="en-US" sz="2800"/>
          </a:p>
        </p:txBody>
      </p:sp>
      <p:sp>
        <p:nvSpPr>
          <p:cNvPr id="111" name="Line 8">
            <a:extLst>
              <a:ext uri="{FF2B5EF4-FFF2-40B4-BE49-F238E27FC236}">
                <a16:creationId xmlns:a16="http://schemas.microsoft.com/office/drawing/2014/main" id="{C3927627-DD9D-4546-A053-50F5E8A0927A}"/>
              </a:ext>
            </a:extLst>
          </p:cNvPr>
          <p:cNvSpPr>
            <a:spLocks noChangeShapeType="1"/>
          </p:cNvSpPr>
          <p:nvPr/>
        </p:nvSpPr>
        <p:spPr bwMode="auto">
          <a:xfrm>
            <a:off x="9939736" y="5728050"/>
            <a:ext cx="947579" cy="0"/>
          </a:xfrm>
          <a:prstGeom prst="line">
            <a:avLst/>
          </a:prstGeom>
          <a:noFill/>
          <a:ln w="9525">
            <a:solidFill>
              <a:srgbClr val="000000"/>
            </a:solidFill>
            <a:round/>
            <a:headEnd/>
            <a:tailEnd type="triangle" w="med" len="med"/>
          </a:ln>
          <a:effectLst/>
        </p:spPr>
        <p:txBody>
          <a:bodyPr/>
          <a:lstStyle/>
          <a:p>
            <a:endParaRPr lang="en-US" sz="2800"/>
          </a:p>
        </p:txBody>
      </p:sp>
      <p:sp>
        <p:nvSpPr>
          <p:cNvPr id="112" name="Line 9">
            <a:extLst>
              <a:ext uri="{FF2B5EF4-FFF2-40B4-BE49-F238E27FC236}">
                <a16:creationId xmlns:a16="http://schemas.microsoft.com/office/drawing/2014/main" id="{4714E420-A3F7-EF46-BFAC-5A0D181B3B87}"/>
              </a:ext>
            </a:extLst>
          </p:cNvPr>
          <p:cNvSpPr>
            <a:spLocks noChangeShapeType="1"/>
          </p:cNvSpPr>
          <p:nvPr/>
        </p:nvSpPr>
        <p:spPr bwMode="auto">
          <a:xfrm flipH="1">
            <a:off x="7251700" y="5728050"/>
            <a:ext cx="1041501" cy="0"/>
          </a:xfrm>
          <a:prstGeom prst="line">
            <a:avLst/>
          </a:prstGeom>
          <a:noFill/>
          <a:ln w="9525">
            <a:solidFill>
              <a:srgbClr val="000000"/>
            </a:solidFill>
            <a:round/>
            <a:headEnd/>
            <a:tailEnd type="triangle" w="med" len="med"/>
          </a:ln>
          <a:effectLst/>
        </p:spPr>
        <p:txBody>
          <a:bodyPr/>
          <a:lstStyle/>
          <a:p>
            <a:endParaRPr lang="en-US" sz="2800"/>
          </a:p>
        </p:txBody>
      </p:sp>
      <p:sp>
        <p:nvSpPr>
          <p:cNvPr id="113" name="Text Box 10">
            <a:extLst>
              <a:ext uri="{FF2B5EF4-FFF2-40B4-BE49-F238E27FC236}">
                <a16:creationId xmlns:a16="http://schemas.microsoft.com/office/drawing/2014/main" id="{D1B33943-3868-AC4A-B14E-0C68AEF45797}"/>
              </a:ext>
            </a:extLst>
          </p:cNvPr>
          <p:cNvSpPr txBox="1">
            <a:spLocks noChangeArrowheads="1"/>
          </p:cNvSpPr>
          <p:nvPr/>
        </p:nvSpPr>
        <p:spPr bwMode="auto">
          <a:xfrm>
            <a:off x="9044585" y="5574161"/>
            <a:ext cx="363169" cy="400110"/>
          </a:xfrm>
          <a:prstGeom prst="rect">
            <a:avLst/>
          </a:prstGeom>
          <a:noFill/>
          <a:ln w="9525" algn="ctr">
            <a:noFill/>
            <a:miter lim="800000"/>
            <a:headEnd/>
            <a:tailEnd/>
          </a:ln>
          <a:effectLst/>
        </p:spPr>
        <p:txBody>
          <a:bodyPr wrap="square">
            <a:spAutoFit/>
          </a:bodyPr>
          <a:lstStyle/>
          <a:p>
            <a:r>
              <a:rPr lang="en-US" sz="2000" i="1" dirty="0"/>
              <a:t>s</a:t>
            </a:r>
            <a:endParaRPr lang="en-CA" sz="2000" i="1" dirty="0"/>
          </a:p>
        </p:txBody>
      </p:sp>
      <p:sp>
        <p:nvSpPr>
          <p:cNvPr id="114" name="Text Box 11">
            <a:extLst>
              <a:ext uri="{FF2B5EF4-FFF2-40B4-BE49-F238E27FC236}">
                <a16:creationId xmlns:a16="http://schemas.microsoft.com/office/drawing/2014/main" id="{183D01FD-5F3E-C84B-90AD-E7AE38AFA211}"/>
              </a:ext>
            </a:extLst>
          </p:cNvPr>
          <p:cNvSpPr txBox="1">
            <a:spLocks noChangeArrowheads="1"/>
          </p:cNvSpPr>
          <p:nvPr/>
        </p:nvSpPr>
        <p:spPr bwMode="auto">
          <a:xfrm>
            <a:off x="8874356" y="5037995"/>
            <a:ext cx="390303" cy="400110"/>
          </a:xfrm>
          <a:prstGeom prst="rect">
            <a:avLst/>
          </a:prstGeom>
          <a:noFill/>
          <a:ln w="9525" algn="ctr">
            <a:noFill/>
            <a:miter lim="800000"/>
            <a:headEnd/>
            <a:tailEnd/>
          </a:ln>
          <a:effectLst/>
        </p:spPr>
        <p:txBody>
          <a:bodyPr wrap="square">
            <a:spAutoFit/>
          </a:bodyPr>
          <a:lstStyle/>
          <a:p>
            <a:r>
              <a:rPr lang="en-US" sz="2000" b="1" i="1" dirty="0"/>
              <a:t>L</a:t>
            </a:r>
            <a:endParaRPr lang="en-CA" sz="2000" b="1" i="1" dirty="0"/>
          </a:p>
        </p:txBody>
      </p:sp>
      <p:sp>
        <p:nvSpPr>
          <p:cNvPr id="115" name="Rectangle 13">
            <a:extLst>
              <a:ext uri="{FF2B5EF4-FFF2-40B4-BE49-F238E27FC236}">
                <a16:creationId xmlns:a16="http://schemas.microsoft.com/office/drawing/2014/main" id="{5A5BDC5D-D0E7-3A42-AB96-2C3022FAA2CA}"/>
              </a:ext>
            </a:extLst>
          </p:cNvPr>
          <p:cNvSpPr>
            <a:spLocks noChangeArrowheads="1"/>
          </p:cNvSpPr>
          <p:nvPr/>
        </p:nvSpPr>
        <p:spPr bwMode="auto">
          <a:xfrm>
            <a:off x="925862" y="4483915"/>
            <a:ext cx="1041501" cy="757646"/>
          </a:xfrm>
          <a:prstGeom prst="rect">
            <a:avLst/>
          </a:prstGeom>
          <a:solidFill>
            <a:srgbClr val="FFFFFF"/>
          </a:solidFill>
          <a:ln w="9525" algn="ctr">
            <a:solidFill>
              <a:srgbClr val="000000"/>
            </a:solidFill>
            <a:miter lim="800000"/>
            <a:headEnd/>
            <a:tailEnd/>
          </a:ln>
          <a:effectLst/>
        </p:spPr>
        <p:txBody>
          <a:bodyPr wrap="none" anchor="ctr"/>
          <a:lstStyle/>
          <a:p>
            <a:r>
              <a:rPr lang="en-US"/>
              <a:t>1</a:t>
            </a:r>
            <a:endParaRPr lang="en-CA"/>
          </a:p>
        </p:txBody>
      </p:sp>
      <p:sp>
        <p:nvSpPr>
          <p:cNvPr id="116" name="Rectangle 14">
            <a:extLst>
              <a:ext uri="{FF2B5EF4-FFF2-40B4-BE49-F238E27FC236}">
                <a16:creationId xmlns:a16="http://schemas.microsoft.com/office/drawing/2014/main" id="{3F4EEF63-E7A7-7F4E-A6A6-B423C2C5EF3A}"/>
              </a:ext>
            </a:extLst>
          </p:cNvPr>
          <p:cNvSpPr>
            <a:spLocks noChangeArrowheads="1"/>
          </p:cNvSpPr>
          <p:nvPr/>
        </p:nvSpPr>
        <p:spPr bwMode="auto">
          <a:xfrm>
            <a:off x="925862" y="3822280"/>
            <a:ext cx="1231435" cy="473789"/>
          </a:xfrm>
          <a:prstGeom prst="rect">
            <a:avLst/>
          </a:prstGeom>
          <a:solidFill>
            <a:srgbClr val="FFFFFF"/>
          </a:solidFill>
          <a:ln w="9525" algn="ctr">
            <a:solidFill>
              <a:srgbClr val="000000"/>
            </a:solidFill>
            <a:miter lim="800000"/>
            <a:headEnd/>
            <a:tailEnd/>
          </a:ln>
          <a:effectLst/>
        </p:spPr>
        <p:txBody>
          <a:bodyPr wrap="none" anchor="ctr"/>
          <a:lstStyle/>
          <a:p>
            <a:r>
              <a:rPr lang="en-US"/>
              <a:t>2</a:t>
            </a:r>
            <a:endParaRPr lang="en-CA"/>
          </a:p>
        </p:txBody>
      </p:sp>
      <p:sp>
        <p:nvSpPr>
          <p:cNvPr id="117" name="Rectangle 15">
            <a:extLst>
              <a:ext uri="{FF2B5EF4-FFF2-40B4-BE49-F238E27FC236}">
                <a16:creationId xmlns:a16="http://schemas.microsoft.com/office/drawing/2014/main" id="{EB2E2827-AF36-F64C-80AB-2E1A3D8596CF}"/>
              </a:ext>
            </a:extLst>
          </p:cNvPr>
          <p:cNvSpPr>
            <a:spLocks noChangeArrowheads="1"/>
          </p:cNvSpPr>
          <p:nvPr/>
        </p:nvSpPr>
        <p:spPr bwMode="auto">
          <a:xfrm>
            <a:off x="2441153" y="3822280"/>
            <a:ext cx="1041501" cy="1419281"/>
          </a:xfrm>
          <a:prstGeom prst="rect">
            <a:avLst/>
          </a:prstGeom>
          <a:solidFill>
            <a:srgbClr val="FFFFFF"/>
          </a:solidFill>
          <a:ln w="9525" algn="ctr">
            <a:solidFill>
              <a:srgbClr val="000000"/>
            </a:solidFill>
            <a:miter lim="800000"/>
            <a:headEnd/>
            <a:tailEnd/>
          </a:ln>
          <a:effectLst/>
        </p:spPr>
        <p:txBody>
          <a:bodyPr wrap="none" anchor="ctr"/>
          <a:lstStyle/>
          <a:p>
            <a:r>
              <a:rPr lang="en-US"/>
              <a:t>3</a:t>
            </a:r>
            <a:endParaRPr lang="en-CA"/>
          </a:p>
        </p:txBody>
      </p:sp>
      <p:sp>
        <p:nvSpPr>
          <p:cNvPr id="118" name="Rectangle 16">
            <a:extLst>
              <a:ext uri="{FF2B5EF4-FFF2-40B4-BE49-F238E27FC236}">
                <a16:creationId xmlns:a16="http://schemas.microsoft.com/office/drawing/2014/main" id="{C5C458BA-F72F-1F45-B063-BD08CD5DA4E4}"/>
              </a:ext>
            </a:extLst>
          </p:cNvPr>
          <p:cNvSpPr>
            <a:spLocks noChangeArrowheads="1"/>
          </p:cNvSpPr>
          <p:nvPr/>
        </p:nvSpPr>
        <p:spPr bwMode="auto">
          <a:xfrm>
            <a:off x="3766511" y="4200058"/>
            <a:ext cx="1041503" cy="1043589"/>
          </a:xfrm>
          <a:prstGeom prst="rect">
            <a:avLst/>
          </a:prstGeom>
          <a:solidFill>
            <a:srgbClr val="FFFFFF"/>
          </a:solidFill>
          <a:ln w="9525" algn="ctr">
            <a:solidFill>
              <a:srgbClr val="000000"/>
            </a:solidFill>
            <a:miter lim="800000"/>
            <a:headEnd/>
            <a:tailEnd/>
          </a:ln>
          <a:effectLst/>
        </p:spPr>
        <p:txBody>
          <a:bodyPr wrap="none" anchor="ctr"/>
          <a:lstStyle/>
          <a:p>
            <a:r>
              <a:rPr lang="en-US"/>
              <a:t>4</a:t>
            </a:r>
            <a:endParaRPr lang="en-CA"/>
          </a:p>
        </p:txBody>
      </p:sp>
      <p:sp>
        <p:nvSpPr>
          <p:cNvPr id="119" name="Rectangle 17">
            <a:extLst>
              <a:ext uri="{FF2B5EF4-FFF2-40B4-BE49-F238E27FC236}">
                <a16:creationId xmlns:a16="http://schemas.microsoft.com/office/drawing/2014/main" id="{BE9B5F83-B8CF-604E-9476-E94543A23365}"/>
              </a:ext>
            </a:extLst>
          </p:cNvPr>
          <p:cNvSpPr>
            <a:spLocks noChangeArrowheads="1"/>
          </p:cNvSpPr>
          <p:nvPr/>
        </p:nvSpPr>
        <p:spPr bwMode="auto">
          <a:xfrm>
            <a:off x="3672588" y="3442413"/>
            <a:ext cx="1135425" cy="569799"/>
          </a:xfrm>
          <a:prstGeom prst="rect">
            <a:avLst/>
          </a:prstGeom>
          <a:solidFill>
            <a:srgbClr val="FFFFFF"/>
          </a:solidFill>
          <a:ln w="9525" algn="ctr">
            <a:solidFill>
              <a:srgbClr val="000000"/>
            </a:solidFill>
            <a:miter lim="800000"/>
            <a:headEnd/>
            <a:tailEnd/>
          </a:ln>
          <a:effectLst/>
        </p:spPr>
        <p:txBody>
          <a:bodyPr wrap="none" anchor="ctr"/>
          <a:lstStyle/>
          <a:p>
            <a:r>
              <a:rPr lang="en-US"/>
              <a:t>5</a:t>
            </a:r>
            <a:endParaRPr lang="en-CA"/>
          </a:p>
        </p:txBody>
      </p:sp>
      <p:sp>
        <p:nvSpPr>
          <p:cNvPr id="120" name="Rectangle 18">
            <a:extLst>
              <a:ext uri="{FF2B5EF4-FFF2-40B4-BE49-F238E27FC236}">
                <a16:creationId xmlns:a16="http://schemas.microsoft.com/office/drawing/2014/main" id="{9C12F0A1-2E6B-AD41-9D2A-67F63C4DB888}"/>
              </a:ext>
            </a:extLst>
          </p:cNvPr>
          <p:cNvSpPr>
            <a:spLocks noChangeArrowheads="1"/>
          </p:cNvSpPr>
          <p:nvPr/>
        </p:nvSpPr>
        <p:spPr bwMode="auto">
          <a:xfrm>
            <a:off x="4995859" y="3538423"/>
            <a:ext cx="947579" cy="661635"/>
          </a:xfrm>
          <a:prstGeom prst="rect">
            <a:avLst/>
          </a:prstGeom>
          <a:solidFill>
            <a:srgbClr val="FFFFFF"/>
          </a:solidFill>
          <a:ln w="9525" algn="ctr">
            <a:solidFill>
              <a:srgbClr val="000000"/>
            </a:solidFill>
            <a:miter lim="800000"/>
            <a:headEnd/>
            <a:tailEnd/>
          </a:ln>
          <a:effectLst/>
        </p:spPr>
        <p:txBody>
          <a:bodyPr wrap="none" anchor="ctr"/>
          <a:lstStyle/>
          <a:p>
            <a:r>
              <a:rPr lang="en-US"/>
              <a:t>6</a:t>
            </a:r>
            <a:endParaRPr lang="en-CA"/>
          </a:p>
        </p:txBody>
      </p:sp>
      <p:sp>
        <p:nvSpPr>
          <p:cNvPr id="121" name="Rectangle 19">
            <a:extLst>
              <a:ext uri="{FF2B5EF4-FFF2-40B4-BE49-F238E27FC236}">
                <a16:creationId xmlns:a16="http://schemas.microsoft.com/office/drawing/2014/main" id="{AF19AA8B-49AC-F84B-A397-14AE5F754E9C}"/>
              </a:ext>
            </a:extLst>
          </p:cNvPr>
          <p:cNvSpPr>
            <a:spLocks noChangeArrowheads="1"/>
          </p:cNvSpPr>
          <p:nvPr/>
        </p:nvSpPr>
        <p:spPr bwMode="auto">
          <a:xfrm>
            <a:off x="4995859" y="4296068"/>
            <a:ext cx="569799" cy="945492"/>
          </a:xfrm>
          <a:prstGeom prst="rect">
            <a:avLst/>
          </a:prstGeom>
          <a:solidFill>
            <a:srgbClr val="FFFFFF"/>
          </a:solidFill>
          <a:ln w="9525" algn="ctr">
            <a:solidFill>
              <a:srgbClr val="000000"/>
            </a:solidFill>
            <a:miter lim="800000"/>
            <a:headEnd/>
            <a:tailEnd/>
          </a:ln>
          <a:effectLst/>
        </p:spPr>
        <p:txBody>
          <a:bodyPr wrap="none" anchor="ctr"/>
          <a:lstStyle/>
          <a:p>
            <a:r>
              <a:rPr lang="en-US"/>
              <a:t>7</a:t>
            </a:r>
            <a:endParaRPr lang="en-CA"/>
          </a:p>
        </p:txBody>
      </p:sp>
      <p:sp>
        <p:nvSpPr>
          <p:cNvPr id="4" name="Slide Number Placeholder 1">
            <a:extLst>
              <a:ext uri="{FF2B5EF4-FFF2-40B4-BE49-F238E27FC236}">
                <a16:creationId xmlns:a16="http://schemas.microsoft.com/office/drawing/2014/main" id="{E77B5F66-EFA5-E16B-5C27-BA5AC334476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34</a:t>
            </a:fld>
            <a:endParaRPr lang="en-US"/>
          </a:p>
        </p:txBody>
      </p:sp>
    </p:spTree>
    <p:extLst>
      <p:ext uri="{BB962C8B-B14F-4D97-AF65-F5344CB8AC3E}">
        <p14:creationId xmlns:p14="http://schemas.microsoft.com/office/powerpoint/2010/main" val="3597956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511C-6583-E840-B8CF-1506EFD1A33D}"/>
              </a:ext>
            </a:extLst>
          </p:cNvPr>
          <p:cNvSpPr>
            <a:spLocks noGrp="1"/>
          </p:cNvSpPr>
          <p:nvPr>
            <p:ph type="title"/>
          </p:nvPr>
        </p:nvSpPr>
        <p:spPr/>
        <p:txBody>
          <a:bodyPr/>
          <a:lstStyle/>
          <a:p>
            <a:r>
              <a:rPr lang="en-US" dirty="0"/>
              <a:t>World of NP: Assuming P != NP</a:t>
            </a:r>
          </a:p>
        </p:txBody>
      </p:sp>
      <p:grpSp>
        <p:nvGrpSpPr>
          <p:cNvPr id="4" name="Group 22">
            <a:extLst>
              <a:ext uri="{FF2B5EF4-FFF2-40B4-BE49-F238E27FC236}">
                <a16:creationId xmlns:a16="http://schemas.microsoft.com/office/drawing/2014/main" id="{E8D3CCAB-2F0A-624B-B41D-25479DDB1948}"/>
              </a:ext>
            </a:extLst>
          </p:cNvPr>
          <p:cNvGrpSpPr>
            <a:grpSpLocks/>
          </p:cNvGrpSpPr>
          <p:nvPr/>
        </p:nvGrpSpPr>
        <p:grpSpPr bwMode="auto">
          <a:xfrm>
            <a:off x="2230437" y="2070100"/>
            <a:ext cx="7731125" cy="3730625"/>
            <a:chOff x="1456" y="1344"/>
            <a:chExt cx="3328" cy="1872"/>
          </a:xfrm>
        </p:grpSpPr>
        <p:sp>
          <p:nvSpPr>
            <p:cNvPr id="5" name="Oval 23">
              <a:extLst>
                <a:ext uri="{FF2B5EF4-FFF2-40B4-BE49-F238E27FC236}">
                  <a16:creationId xmlns:a16="http://schemas.microsoft.com/office/drawing/2014/main" id="{FF39C976-E50E-3F40-B105-456D8F0CC84E}"/>
                </a:ext>
              </a:extLst>
            </p:cNvPr>
            <p:cNvSpPr>
              <a:spLocks noChangeArrowheads="1"/>
            </p:cNvSpPr>
            <p:nvPr/>
          </p:nvSpPr>
          <p:spPr bwMode="auto">
            <a:xfrm>
              <a:off x="1456" y="1344"/>
              <a:ext cx="3328" cy="1872"/>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6" name="Text Box 24">
              <a:extLst>
                <a:ext uri="{FF2B5EF4-FFF2-40B4-BE49-F238E27FC236}">
                  <a16:creationId xmlns:a16="http://schemas.microsoft.com/office/drawing/2014/main" id="{843FE264-9DC0-BB4B-9035-229BD4A97B3D}"/>
                </a:ext>
              </a:extLst>
            </p:cNvPr>
            <p:cNvSpPr txBox="1">
              <a:spLocks noChangeArrowheads="1"/>
            </p:cNvSpPr>
            <p:nvPr/>
          </p:nvSpPr>
          <p:spPr bwMode="auto">
            <a:xfrm>
              <a:off x="1963" y="18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7" name="Group 25">
            <a:extLst>
              <a:ext uri="{FF2B5EF4-FFF2-40B4-BE49-F238E27FC236}">
                <a16:creationId xmlns:a16="http://schemas.microsoft.com/office/drawing/2014/main" id="{23FF5839-5ECC-604B-97FC-B11521FFC8B2}"/>
              </a:ext>
            </a:extLst>
          </p:cNvPr>
          <p:cNvGrpSpPr>
            <a:grpSpLocks/>
          </p:cNvGrpSpPr>
          <p:nvPr/>
        </p:nvGrpSpPr>
        <p:grpSpPr bwMode="auto">
          <a:xfrm>
            <a:off x="3652950" y="4124325"/>
            <a:ext cx="2900915" cy="1115737"/>
            <a:chOff x="2652" y="2544"/>
            <a:chExt cx="1248" cy="480"/>
          </a:xfrm>
        </p:grpSpPr>
        <p:sp>
          <p:nvSpPr>
            <p:cNvPr id="8" name="Oval 26">
              <a:extLst>
                <a:ext uri="{FF2B5EF4-FFF2-40B4-BE49-F238E27FC236}">
                  <a16:creationId xmlns:a16="http://schemas.microsoft.com/office/drawing/2014/main" id="{CD02ADDB-E56B-A44D-9B5A-EA6BFFE88DC5}"/>
                </a:ext>
              </a:extLst>
            </p:cNvPr>
            <p:cNvSpPr>
              <a:spLocks noChangeArrowheads="1"/>
            </p:cNvSpPr>
            <p:nvPr/>
          </p:nvSpPr>
          <p:spPr bwMode="auto">
            <a:xfrm>
              <a:off x="2652" y="2544"/>
              <a:ext cx="1248"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9" name="Text Box 27">
              <a:extLst>
                <a:ext uri="{FF2B5EF4-FFF2-40B4-BE49-F238E27FC236}">
                  <a16:creationId xmlns:a16="http://schemas.microsoft.com/office/drawing/2014/main" id="{DFCB298C-207F-814B-A656-6EB5824E8B2D}"/>
                </a:ext>
              </a:extLst>
            </p:cNvPr>
            <p:cNvSpPr txBox="1">
              <a:spLocks noChangeArrowheads="1"/>
            </p:cNvSpPr>
            <p:nvPr/>
          </p:nvSpPr>
          <p:spPr bwMode="auto">
            <a:xfrm>
              <a:off x="3141" y="267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P</a:t>
              </a:r>
            </a:p>
          </p:txBody>
        </p:sp>
      </p:grpSp>
      <p:grpSp>
        <p:nvGrpSpPr>
          <p:cNvPr id="10" name="Group 28">
            <a:extLst>
              <a:ext uri="{FF2B5EF4-FFF2-40B4-BE49-F238E27FC236}">
                <a16:creationId xmlns:a16="http://schemas.microsoft.com/office/drawing/2014/main" id="{2AB1F4E0-BA43-4A48-AA54-154A2B533876}"/>
              </a:ext>
            </a:extLst>
          </p:cNvPr>
          <p:cNvGrpSpPr>
            <a:grpSpLocks/>
          </p:cNvGrpSpPr>
          <p:nvPr/>
        </p:nvGrpSpPr>
        <p:grpSpPr bwMode="auto">
          <a:xfrm>
            <a:off x="5944635" y="2723887"/>
            <a:ext cx="2900915" cy="1115737"/>
            <a:chOff x="2808" y="1680"/>
            <a:chExt cx="1248" cy="480"/>
          </a:xfrm>
        </p:grpSpPr>
        <p:sp>
          <p:nvSpPr>
            <p:cNvPr id="11" name="Oval 29">
              <a:extLst>
                <a:ext uri="{FF2B5EF4-FFF2-40B4-BE49-F238E27FC236}">
                  <a16:creationId xmlns:a16="http://schemas.microsoft.com/office/drawing/2014/main" id="{D2BAB145-268C-9C4E-B01D-943872492574}"/>
                </a:ext>
              </a:extLst>
            </p:cNvPr>
            <p:cNvSpPr>
              <a:spLocks noChangeArrowheads="1"/>
            </p:cNvSpPr>
            <p:nvPr/>
          </p:nvSpPr>
          <p:spPr bwMode="auto">
            <a:xfrm>
              <a:off x="2808" y="1680"/>
              <a:ext cx="1248" cy="480"/>
            </a:xfrm>
            <a:prstGeom prst="ellipse">
              <a:avLst/>
            </a:prstGeom>
            <a:solidFill>
              <a:srgbClr val="FF99FF"/>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2" name="Text Box 30">
              <a:extLst>
                <a:ext uri="{FF2B5EF4-FFF2-40B4-BE49-F238E27FC236}">
                  <a16:creationId xmlns:a16="http://schemas.microsoft.com/office/drawing/2014/main" id="{C2C9DC6E-7FFC-E247-AD8B-73AE15248466}"/>
                </a:ext>
              </a:extLst>
            </p:cNvPr>
            <p:cNvSpPr txBox="1">
              <a:spLocks noChangeArrowheads="1"/>
            </p:cNvSpPr>
            <p:nvPr/>
          </p:nvSpPr>
          <p:spPr bwMode="auto">
            <a:xfrm>
              <a:off x="3158" y="1808"/>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NPC</a:t>
              </a:r>
            </a:p>
          </p:txBody>
        </p:sp>
      </p:grpSp>
      <p:sp>
        <p:nvSpPr>
          <p:cNvPr id="3" name="Slide Number Placeholder 1">
            <a:extLst>
              <a:ext uri="{FF2B5EF4-FFF2-40B4-BE49-F238E27FC236}">
                <a16:creationId xmlns:a16="http://schemas.microsoft.com/office/drawing/2014/main" id="{D7E7D6ED-288D-EC57-5395-8ABE958E63F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35</a:t>
            </a:fld>
            <a:endParaRPr lang="en-US"/>
          </a:p>
        </p:txBody>
      </p:sp>
    </p:spTree>
    <p:extLst>
      <p:ext uri="{BB962C8B-B14F-4D97-AF65-F5344CB8AC3E}">
        <p14:creationId xmlns:p14="http://schemas.microsoft.com/office/powerpoint/2010/main" val="175868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60A-DA07-9B49-B7FE-86D61B285667}"/>
              </a:ext>
            </a:extLst>
          </p:cNvPr>
          <p:cNvSpPr>
            <a:spLocks noGrp="1"/>
          </p:cNvSpPr>
          <p:nvPr>
            <p:ph type="title"/>
          </p:nvPr>
        </p:nvSpPr>
        <p:spPr/>
        <p:txBody>
          <a:bodyPr/>
          <a:lstStyle/>
          <a:p>
            <a:r>
              <a:rPr lang="en-US" dirty="0"/>
              <a:t>NP-Hard Problems</a:t>
            </a:r>
          </a:p>
        </p:txBody>
      </p:sp>
      <p:sp>
        <p:nvSpPr>
          <p:cNvPr id="3" name="Content Placeholder 2">
            <a:extLst>
              <a:ext uri="{FF2B5EF4-FFF2-40B4-BE49-F238E27FC236}">
                <a16:creationId xmlns:a16="http://schemas.microsoft.com/office/drawing/2014/main" id="{55A865BC-BE87-0749-B07D-C6EC6E9625BC}"/>
              </a:ext>
            </a:extLst>
          </p:cNvPr>
          <p:cNvSpPr>
            <a:spLocks noGrp="1"/>
          </p:cNvSpPr>
          <p:nvPr>
            <p:ph idx="1"/>
          </p:nvPr>
        </p:nvSpPr>
        <p:spPr/>
        <p:txBody>
          <a:bodyPr/>
          <a:lstStyle/>
          <a:p>
            <a:pPr algn="just" eaLnBrk="1" hangingPunct="1"/>
            <a:r>
              <a:rPr lang="en-US" altLang="zh-TW" dirty="0">
                <a:ea typeface="新細明體" pitchFamily="18" charset="-120"/>
              </a:rPr>
              <a:t>Any decision problem (inside or outside of NP) to which we can transform an NP-complete problem to it in polynomial time will have a property that it cannot be solved in polynomial time, unless  P = NP</a:t>
            </a:r>
          </a:p>
          <a:p>
            <a:pPr algn="just" eaLnBrk="1" hangingPunct="1"/>
            <a:r>
              <a:rPr lang="en-US" altLang="zh-TW" dirty="0">
                <a:ea typeface="新細明體" pitchFamily="18" charset="-120"/>
              </a:rPr>
              <a:t>Such problems are called NP-hard</a:t>
            </a:r>
          </a:p>
          <a:p>
            <a:pPr lvl="1" algn="just" eaLnBrk="1" hangingPunct="1"/>
            <a:r>
              <a:rPr lang="en-US" altLang="zh-TW" dirty="0">
                <a:latin typeface="Helvetica" pitchFamily="34" charset="0"/>
                <a:ea typeface="新細明體" pitchFamily="18" charset="-120"/>
              </a:rPr>
              <a:t>“</a:t>
            </a:r>
            <a:r>
              <a:rPr lang="en-US" altLang="zh-TW" dirty="0">
                <a:ea typeface="新細明體" pitchFamily="18" charset="-120"/>
              </a:rPr>
              <a:t>as hard as the NP-complete problems</a:t>
            </a:r>
            <a:r>
              <a:rPr lang="en-US" altLang="zh-TW" dirty="0">
                <a:latin typeface="Helvetica" pitchFamily="34" charset="0"/>
                <a:ea typeface="新細明體" pitchFamily="18" charset="-120"/>
              </a:rPr>
              <a:t>”</a:t>
            </a:r>
            <a:endParaRPr lang="en-US" altLang="zh-TW" dirty="0">
              <a:ea typeface="新細明體" pitchFamily="18" charset="-120"/>
            </a:endParaRPr>
          </a:p>
          <a:p>
            <a:pPr algn="just"/>
            <a:endParaRPr lang="en-US" dirty="0"/>
          </a:p>
        </p:txBody>
      </p:sp>
      <p:sp>
        <p:nvSpPr>
          <p:cNvPr id="4" name="Slide Number Placeholder 1">
            <a:extLst>
              <a:ext uri="{FF2B5EF4-FFF2-40B4-BE49-F238E27FC236}">
                <a16:creationId xmlns:a16="http://schemas.microsoft.com/office/drawing/2014/main" id="{EEE35415-B60F-690C-535E-2D5924779A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36</a:t>
            </a:fld>
            <a:endParaRPr lang="en-US"/>
          </a:p>
        </p:txBody>
      </p:sp>
    </p:spTree>
    <p:extLst>
      <p:ext uri="{BB962C8B-B14F-4D97-AF65-F5344CB8AC3E}">
        <p14:creationId xmlns:p14="http://schemas.microsoft.com/office/powerpoint/2010/main" val="3095863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804D-26EC-9248-A3E2-C513EC1C3842}"/>
              </a:ext>
            </a:extLst>
          </p:cNvPr>
          <p:cNvSpPr>
            <a:spLocks noGrp="1"/>
          </p:cNvSpPr>
          <p:nvPr>
            <p:ph type="title"/>
          </p:nvPr>
        </p:nvSpPr>
        <p:spPr/>
        <p:txBody>
          <a:bodyPr/>
          <a:lstStyle/>
          <a:p>
            <a:r>
              <a:rPr lang="en-US" dirty="0"/>
              <a:t>NP-Hard, NP, and NPC</a:t>
            </a:r>
          </a:p>
        </p:txBody>
      </p:sp>
      <p:grpSp>
        <p:nvGrpSpPr>
          <p:cNvPr id="14" name="Group 13">
            <a:extLst>
              <a:ext uri="{FF2B5EF4-FFF2-40B4-BE49-F238E27FC236}">
                <a16:creationId xmlns:a16="http://schemas.microsoft.com/office/drawing/2014/main" id="{5530E8AF-A01E-D24F-BF95-CC2C8774BB19}"/>
              </a:ext>
            </a:extLst>
          </p:cNvPr>
          <p:cNvGrpSpPr/>
          <p:nvPr/>
        </p:nvGrpSpPr>
        <p:grpSpPr>
          <a:xfrm>
            <a:off x="838200" y="2014537"/>
            <a:ext cx="10515600" cy="3776663"/>
            <a:chOff x="2551113" y="2632075"/>
            <a:chExt cx="7200900" cy="2449513"/>
          </a:xfrm>
        </p:grpSpPr>
        <p:grpSp>
          <p:nvGrpSpPr>
            <p:cNvPr id="4" name="Group 3">
              <a:extLst>
                <a:ext uri="{FF2B5EF4-FFF2-40B4-BE49-F238E27FC236}">
                  <a16:creationId xmlns:a16="http://schemas.microsoft.com/office/drawing/2014/main" id="{33EE84DE-0313-4240-93DD-D2CCE022B268}"/>
                </a:ext>
              </a:extLst>
            </p:cNvPr>
            <p:cNvGrpSpPr>
              <a:grpSpLocks/>
            </p:cNvGrpSpPr>
            <p:nvPr/>
          </p:nvGrpSpPr>
          <p:grpSpPr bwMode="auto">
            <a:xfrm>
              <a:off x="2551113" y="2776538"/>
              <a:ext cx="4248150" cy="2305050"/>
              <a:chOff x="1456" y="1344"/>
              <a:chExt cx="3328" cy="1872"/>
            </a:xfrm>
          </p:grpSpPr>
          <p:sp>
            <p:nvSpPr>
              <p:cNvPr id="5" name="Oval 4">
                <a:extLst>
                  <a:ext uri="{FF2B5EF4-FFF2-40B4-BE49-F238E27FC236}">
                    <a16:creationId xmlns:a16="http://schemas.microsoft.com/office/drawing/2014/main" id="{F5C3C667-988D-3D42-B428-52418001C750}"/>
                  </a:ext>
                </a:extLst>
              </p:cNvPr>
              <p:cNvSpPr>
                <a:spLocks noChangeArrowheads="1"/>
              </p:cNvSpPr>
              <p:nvPr/>
            </p:nvSpPr>
            <p:spPr bwMode="auto">
              <a:xfrm>
                <a:off x="1456" y="1344"/>
                <a:ext cx="3328" cy="1872"/>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6" name="Text Box 5">
                <a:extLst>
                  <a:ext uri="{FF2B5EF4-FFF2-40B4-BE49-F238E27FC236}">
                    <a16:creationId xmlns:a16="http://schemas.microsoft.com/office/drawing/2014/main" id="{AC95A90D-57C2-1747-8FF7-EC1A52C54A80}"/>
                  </a:ext>
                </a:extLst>
              </p:cNvPr>
              <p:cNvSpPr txBox="1">
                <a:spLocks noChangeArrowheads="1"/>
              </p:cNvSpPr>
              <p:nvPr/>
            </p:nvSpPr>
            <p:spPr bwMode="auto">
              <a:xfrm>
                <a:off x="1917" y="1808"/>
                <a:ext cx="47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7" name="Group 6">
              <a:extLst>
                <a:ext uri="{FF2B5EF4-FFF2-40B4-BE49-F238E27FC236}">
                  <a16:creationId xmlns:a16="http://schemas.microsoft.com/office/drawing/2014/main" id="{F8C85010-5CA3-814F-8A0F-8AC981EE5471}"/>
                </a:ext>
              </a:extLst>
            </p:cNvPr>
            <p:cNvGrpSpPr>
              <a:grpSpLocks/>
            </p:cNvGrpSpPr>
            <p:nvPr/>
          </p:nvGrpSpPr>
          <p:grpSpPr bwMode="auto">
            <a:xfrm>
              <a:off x="3127375" y="4002088"/>
              <a:ext cx="1584325" cy="719137"/>
              <a:chOff x="2652" y="2544"/>
              <a:chExt cx="1248" cy="480"/>
            </a:xfrm>
          </p:grpSpPr>
          <p:sp>
            <p:nvSpPr>
              <p:cNvPr id="8" name="Oval 7">
                <a:extLst>
                  <a:ext uri="{FF2B5EF4-FFF2-40B4-BE49-F238E27FC236}">
                    <a16:creationId xmlns:a16="http://schemas.microsoft.com/office/drawing/2014/main" id="{39A18BCD-2A83-C946-B56C-AA6607D2B2F8}"/>
                  </a:ext>
                </a:extLst>
              </p:cNvPr>
              <p:cNvSpPr>
                <a:spLocks noChangeArrowheads="1"/>
              </p:cNvSpPr>
              <p:nvPr/>
            </p:nvSpPr>
            <p:spPr bwMode="auto">
              <a:xfrm>
                <a:off x="2652" y="2544"/>
                <a:ext cx="1248"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9" name="Text Box 8">
                <a:extLst>
                  <a:ext uri="{FF2B5EF4-FFF2-40B4-BE49-F238E27FC236}">
                    <a16:creationId xmlns:a16="http://schemas.microsoft.com/office/drawing/2014/main" id="{C00F33A0-4EA2-0B48-B62F-E168D313386A}"/>
                  </a:ext>
                </a:extLst>
              </p:cNvPr>
              <p:cNvSpPr txBox="1">
                <a:spLocks noChangeArrowheads="1"/>
              </p:cNvSpPr>
              <p:nvPr/>
            </p:nvSpPr>
            <p:spPr bwMode="auto">
              <a:xfrm>
                <a:off x="3111" y="2672"/>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P</a:t>
                </a:r>
              </a:p>
            </p:txBody>
          </p:sp>
        </p:grpSp>
        <p:grpSp>
          <p:nvGrpSpPr>
            <p:cNvPr id="10" name="Group 9">
              <a:extLst>
                <a:ext uri="{FF2B5EF4-FFF2-40B4-BE49-F238E27FC236}">
                  <a16:creationId xmlns:a16="http://schemas.microsoft.com/office/drawing/2014/main" id="{7C857361-58B4-BA4C-A38C-3605B4235B86}"/>
                </a:ext>
              </a:extLst>
            </p:cNvPr>
            <p:cNvGrpSpPr>
              <a:grpSpLocks/>
            </p:cNvGrpSpPr>
            <p:nvPr/>
          </p:nvGrpSpPr>
          <p:grpSpPr bwMode="auto">
            <a:xfrm>
              <a:off x="5214938" y="2632075"/>
              <a:ext cx="4537075" cy="2057400"/>
              <a:chOff x="2808" y="1680"/>
              <a:chExt cx="1248" cy="480"/>
            </a:xfrm>
          </p:grpSpPr>
          <p:sp>
            <p:nvSpPr>
              <p:cNvPr id="11" name="Oval 10">
                <a:extLst>
                  <a:ext uri="{FF2B5EF4-FFF2-40B4-BE49-F238E27FC236}">
                    <a16:creationId xmlns:a16="http://schemas.microsoft.com/office/drawing/2014/main" id="{6B41B921-E6BA-7247-8FC4-C8E04D0AB7D2}"/>
                  </a:ext>
                </a:extLst>
              </p:cNvPr>
              <p:cNvSpPr>
                <a:spLocks noChangeArrowheads="1"/>
              </p:cNvSpPr>
              <p:nvPr/>
            </p:nvSpPr>
            <p:spPr bwMode="auto">
              <a:xfrm>
                <a:off x="2808" y="1680"/>
                <a:ext cx="1248" cy="480"/>
              </a:xfrm>
              <a:prstGeom prst="ellipse">
                <a:avLst/>
              </a:prstGeom>
              <a:solidFill>
                <a:srgbClr val="FF00FF">
                  <a:alpha val="20000"/>
                </a:srgbClr>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2" name="Text Box 11">
                <a:extLst>
                  <a:ext uri="{FF2B5EF4-FFF2-40B4-BE49-F238E27FC236}">
                    <a16:creationId xmlns:a16="http://schemas.microsoft.com/office/drawing/2014/main" id="{5F54D009-5290-DD48-A909-8C05FBAC77F2}"/>
                  </a:ext>
                </a:extLst>
              </p:cNvPr>
              <p:cNvSpPr txBox="1">
                <a:spLocks noChangeArrowheads="1"/>
              </p:cNvSpPr>
              <p:nvPr/>
            </p:nvSpPr>
            <p:spPr bwMode="auto">
              <a:xfrm>
                <a:off x="2948" y="1808"/>
                <a:ext cx="9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dirty="0">
                    <a:latin typeface="Arial" pitchFamily="34" charset="0"/>
                  </a:rPr>
                  <a:t>                         NP-Hard</a:t>
                </a:r>
              </a:p>
            </p:txBody>
          </p:sp>
        </p:grpSp>
        <p:sp>
          <p:nvSpPr>
            <p:cNvPr id="13" name="Text Box 15">
              <a:extLst>
                <a:ext uri="{FF2B5EF4-FFF2-40B4-BE49-F238E27FC236}">
                  <a16:creationId xmlns:a16="http://schemas.microsoft.com/office/drawing/2014/main" id="{08DD929F-03F8-1E4C-84EE-7F677E4CF1A9}"/>
                </a:ext>
              </a:extLst>
            </p:cNvPr>
            <p:cNvSpPr txBox="1">
              <a:spLocks noChangeArrowheads="1"/>
            </p:cNvSpPr>
            <p:nvPr/>
          </p:nvSpPr>
          <p:spPr bwMode="auto">
            <a:xfrm>
              <a:off x="5646738" y="3568700"/>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r>
                <a:rPr lang="en-US" altLang="zh-TW" sz="2400">
                  <a:latin typeface="Arial" pitchFamily="34" charset="0"/>
                </a:rPr>
                <a:t>NPC</a:t>
              </a:r>
            </a:p>
          </p:txBody>
        </p:sp>
      </p:grpSp>
      <p:sp>
        <p:nvSpPr>
          <p:cNvPr id="3" name="Slide Number Placeholder 1">
            <a:extLst>
              <a:ext uri="{FF2B5EF4-FFF2-40B4-BE49-F238E27FC236}">
                <a16:creationId xmlns:a16="http://schemas.microsoft.com/office/drawing/2014/main" id="{1405D3AC-D3B9-D40F-569D-CC560682BF2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37</a:t>
            </a:fld>
            <a:endParaRPr lang="en-US"/>
          </a:p>
        </p:txBody>
      </p:sp>
    </p:spTree>
    <p:extLst>
      <p:ext uri="{BB962C8B-B14F-4D97-AF65-F5344CB8AC3E}">
        <p14:creationId xmlns:p14="http://schemas.microsoft.com/office/powerpoint/2010/main" val="1196399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571F-743E-6040-A719-B081EC350DA8}"/>
              </a:ext>
            </a:extLst>
          </p:cNvPr>
          <p:cNvSpPr>
            <a:spLocks noGrp="1"/>
          </p:cNvSpPr>
          <p:nvPr>
            <p:ph type="title"/>
          </p:nvPr>
        </p:nvSpPr>
        <p:spPr/>
        <p:txBody>
          <a:bodyPr/>
          <a:lstStyle/>
          <a:p>
            <a:r>
              <a:rPr lang="en-US" dirty="0"/>
              <a:t>NP-hard Problem Examples</a:t>
            </a:r>
          </a:p>
        </p:txBody>
      </p:sp>
      <p:sp>
        <p:nvSpPr>
          <p:cNvPr id="3" name="Content Placeholder 2">
            <a:extLst>
              <a:ext uri="{FF2B5EF4-FFF2-40B4-BE49-F238E27FC236}">
                <a16:creationId xmlns:a16="http://schemas.microsoft.com/office/drawing/2014/main" id="{CF0428E7-AEA0-8244-9F43-4780534F186C}"/>
              </a:ext>
            </a:extLst>
          </p:cNvPr>
          <p:cNvSpPr>
            <a:spLocks noGrp="1"/>
          </p:cNvSpPr>
          <p:nvPr>
            <p:ph idx="1"/>
          </p:nvPr>
        </p:nvSpPr>
        <p:spPr/>
        <p:txBody>
          <a:bodyPr/>
          <a:lstStyle/>
          <a:p>
            <a:pPr eaLnBrk="1" hangingPunct="1"/>
            <a:r>
              <a:rPr lang="en-US" altLang="zh-TW" b="1" dirty="0">
                <a:ea typeface="新細明體" pitchFamily="18" charset="-120"/>
              </a:rPr>
              <a:t>Traveling salesman problem (TSP)</a:t>
            </a:r>
          </a:p>
          <a:p>
            <a:pPr lvl="1" algn="just"/>
            <a:r>
              <a:rPr lang="en-US" dirty="0"/>
              <a:t>Given a list of cities and the distances between each pair of cities, what is the shortest possible route that visits each city exactly once and returns to the origin city?</a:t>
            </a:r>
          </a:p>
        </p:txBody>
      </p:sp>
      <p:pic>
        <p:nvPicPr>
          <p:cNvPr id="19" name="Picture 2" descr="Example of a network in the traveling salesman problem (TSP). | Download  Scientific Diagram">
            <a:extLst>
              <a:ext uri="{FF2B5EF4-FFF2-40B4-BE49-F238E27FC236}">
                <a16:creationId xmlns:a16="http://schemas.microsoft.com/office/drawing/2014/main" id="{505342FA-AF51-044C-9F8B-B8B019D48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431" y="3226105"/>
            <a:ext cx="6729269" cy="31508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ED607163-7829-E4B2-4561-18E2986D85D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38</a:t>
            </a:fld>
            <a:endParaRPr lang="en-US"/>
          </a:p>
        </p:txBody>
      </p:sp>
    </p:spTree>
    <p:extLst>
      <p:ext uri="{BB962C8B-B14F-4D97-AF65-F5344CB8AC3E}">
        <p14:creationId xmlns:p14="http://schemas.microsoft.com/office/powerpoint/2010/main" val="2874290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383A-D76D-DA4E-BCF8-4565B812DE59}"/>
              </a:ext>
            </a:extLst>
          </p:cNvPr>
          <p:cNvSpPr>
            <a:spLocks noGrp="1"/>
          </p:cNvSpPr>
          <p:nvPr>
            <p:ph type="title"/>
          </p:nvPr>
        </p:nvSpPr>
        <p:spPr/>
        <p:txBody>
          <a:bodyPr/>
          <a:lstStyle/>
          <a:p>
            <a:r>
              <a:rPr lang="en-US" dirty="0"/>
              <a:t>Applications of TSP </a:t>
            </a:r>
          </a:p>
        </p:txBody>
      </p:sp>
      <p:sp>
        <p:nvSpPr>
          <p:cNvPr id="3" name="Content Placeholder 2">
            <a:extLst>
              <a:ext uri="{FF2B5EF4-FFF2-40B4-BE49-F238E27FC236}">
                <a16:creationId xmlns:a16="http://schemas.microsoft.com/office/drawing/2014/main" id="{C0DCCBE1-4203-3F44-A8DF-F1C2E24D1EE4}"/>
              </a:ext>
            </a:extLst>
          </p:cNvPr>
          <p:cNvSpPr>
            <a:spLocks noGrp="1"/>
          </p:cNvSpPr>
          <p:nvPr>
            <p:ph idx="1"/>
          </p:nvPr>
        </p:nvSpPr>
        <p:spPr/>
        <p:txBody>
          <a:bodyPr/>
          <a:lstStyle/>
          <a:p>
            <a:r>
              <a:rPr lang="en-US" dirty="0"/>
              <a:t>Vehicle routing problem (VRP)</a:t>
            </a:r>
          </a:p>
        </p:txBody>
      </p:sp>
      <p:pic>
        <p:nvPicPr>
          <p:cNvPr id="23554" name="Picture 2" descr="Classical Vehicle Routing Problem | Download Scientific Diagram">
            <a:extLst>
              <a:ext uri="{FF2B5EF4-FFF2-40B4-BE49-F238E27FC236}">
                <a16:creationId xmlns:a16="http://schemas.microsoft.com/office/drawing/2014/main" id="{8D74AA68-BDFD-3A4A-96A8-5FEA7ECFD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53786"/>
            <a:ext cx="9201150" cy="40231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7C73B045-3253-41F3-9FF9-BAD906DF573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39</a:t>
            </a:fld>
            <a:endParaRPr lang="en-US"/>
          </a:p>
        </p:txBody>
      </p:sp>
    </p:spTree>
    <p:extLst>
      <p:ext uri="{BB962C8B-B14F-4D97-AF65-F5344CB8AC3E}">
        <p14:creationId xmlns:p14="http://schemas.microsoft.com/office/powerpoint/2010/main" val="157124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Recap: Recursive Solution</a:t>
            </a:r>
          </a:p>
        </p:txBody>
      </p:sp>
      <p:sp>
        <p:nvSpPr>
          <p:cNvPr id="4" name="TextBox 3">
            <a:extLst>
              <a:ext uri="{FF2B5EF4-FFF2-40B4-BE49-F238E27FC236}">
                <a16:creationId xmlns:a16="http://schemas.microsoft.com/office/drawing/2014/main" id="{CE8C3038-CFFC-B64D-8A01-27F3A707B74F}"/>
              </a:ext>
            </a:extLst>
          </p:cNvPr>
          <p:cNvSpPr txBox="1"/>
          <p:nvPr/>
        </p:nvSpPr>
        <p:spPr>
          <a:xfrm>
            <a:off x="2253389" y="3196367"/>
            <a:ext cx="7543331" cy="2554545"/>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16</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0</a:t>
            </a:r>
            <a:r>
              <a:rPr lang="en-US" altLang="zh-TW" sz="3200" dirty="0">
                <a:solidFill>
                  <a:schemeClr val="accent5">
                    <a:lumMod val="75000"/>
                  </a:schemeClr>
                </a:solidFill>
                <a:latin typeface="Arial" panose="020B0604020202020204" pitchFamily="34" charset="0"/>
                <a:cs typeface="Arial" panose="020B0604020202020204" pitchFamily="34" charset="0"/>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dirty="0"/>
          </a:p>
        </p:txBody>
      </p:sp>
      <p:sp>
        <p:nvSpPr>
          <p:cNvPr id="8" name="Content Placeholder 2">
            <a:extLst>
              <a:ext uri="{FF2B5EF4-FFF2-40B4-BE49-F238E27FC236}">
                <a16:creationId xmlns:a16="http://schemas.microsoft.com/office/drawing/2014/main" id="{D053079A-66B7-DA4C-8D3E-7141F7F5CB82}"/>
              </a:ext>
            </a:extLst>
          </p:cNvPr>
          <p:cNvSpPr>
            <a:spLocks noGrp="1"/>
          </p:cNvSpPr>
          <p:nvPr>
            <p:ph idx="1"/>
          </p:nvPr>
        </p:nvSpPr>
        <p:spPr>
          <a:xfrm>
            <a:off x="838200" y="1466849"/>
            <a:ext cx="10515600" cy="4710113"/>
          </a:xfrm>
        </p:spPr>
        <p:txBody>
          <a:bodyPr/>
          <a:lstStyle/>
          <a:p>
            <a:pPr>
              <a:defRPr/>
            </a:pPr>
            <a:r>
              <a:rPr lang="en-US" altLang="zh-TW" dirty="0"/>
              <a:t>Input: a=2, b=16, c; Output: x = a</a:t>
            </a:r>
            <a:r>
              <a:rPr lang="en-US" altLang="zh-TW" baseline="30000" dirty="0"/>
              <a:t>b</a:t>
            </a:r>
            <a:r>
              <a:rPr lang="en-US" altLang="zh-TW" dirty="0"/>
              <a:t> (mod c)</a:t>
            </a:r>
          </a:p>
          <a:p>
            <a:pPr eaLnBrk="1" fontAlgn="auto" hangingPunct="1">
              <a:spcAft>
                <a:spcPts val="0"/>
              </a:spcAft>
              <a:defRPr/>
            </a:pPr>
            <a:r>
              <a:rPr lang="en-US" altLang="zh-TW" b="1" dirty="0"/>
              <a:t>Simple solution needs a total of b=16 iterations</a:t>
            </a:r>
          </a:p>
          <a:p>
            <a:r>
              <a:rPr lang="en-US" dirty="0"/>
              <a:t>Let’s refine the iteration count recursively</a:t>
            </a:r>
          </a:p>
        </p:txBody>
      </p:sp>
    </p:spTree>
    <p:extLst>
      <p:ext uri="{BB962C8B-B14F-4D97-AF65-F5344CB8AC3E}">
        <p14:creationId xmlns:p14="http://schemas.microsoft.com/office/powerpoint/2010/main" val="1385235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383A-D76D-DA4E-BCF8-4565B812DE59}"/>
              </a:ext>
            </a:extLst>
          </p:cNvPr>
          <p:cNvSpPr>
            <a:spLocks noGrp="1"/>
          </p:cNvSpPr>
          <p:nvPr>
            <p:ph type="title"/>
          </p:nvPr>
        </p:nvSpPr>
        <p:spPr/>
        <p:txBody>
          <a:bodyPr/>
          <a:lstStyle/>
          <a:p>
            <a:r>
              <a:rPr lang="en-US" dirty="0"/>
              <a:t>Applications of TSP (cont’d)</a:t>
            </a:r>
          </a:p>
        </p:txBody>
      </p:sp>
      <p:pic>
        <p:nvPicPr>
          <p:cNvPr id="5" name="Picture 4">
            <a:extLst>
              <a:ext uri="{FF2B5EF4-FFF2-40B4-BE49-F238E27FC236}">
                <a16:creationId xmlns:a16="http://schemas.microsoft.com/office/drawing/2014/main" id="{7BB52F8B-54C4-2E4B-B79C-E7FF14A6E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66849"/>
            <a:ext cx="6785146" cy="4286251"/>
          </a:xfrm>
          <a:prstGeom prst="rect">
            <a:avLst/>
          </a:prstGeom>
        </p:spPr>
      </p:pic>
      <p:pic>
        <p:nvPicPr>
          <p:cNvPr id="9" name="Picture 8">
            <a:extLst>
              <a:ext uri="{FF2B5EF4-FFF2-40B4-BE49-F238E27FC236}">
                <a16:creationId xmlns:a16="http://schemas.microsoft.com/office/drawing/2014/main" id="{690A05F0-D8E5-0742-872B-840157624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350" y="2597151"/>
            <a:ext cx="4616450" cy="279400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6BD66057-5A7C-BB41-ABDC-49AE92437F02}"/>
              </a:ext>
            </a:extLst>
          </p:cNvPr>
          <p:cNvSpPr txBox="1"/>
          <p:nvPr/>
        </p:nvSpPr>
        <p:spPr>
          <a:xfrm>
            <a:off x="838200" y="6063221"/>
            <a:ext cx="102002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2020-2022 DIMACS Implementation Challenge: </a:t>
            </a:r>
            <a:r>
              <a:rPr lang="en-US" dirty="0">
                <a:latin typeface="Arial" panose="020B0604020202020204" pitchFamily="34" charset="0"/>
                <a:cs typeface="Arial" panose="020B0604020202020204" pitchFamily="34" charset="0"/>
                <a:hlinkClick r:id="rId5"/>
              </a:rPr>
              <a:t>http://dimacs.rutgers.edu/programs/challenge/vrp/</a:t>
            </a:r>
            <a:r>
              <a:rPr lang="en-US" dirty="0">
                <a:latin typeface="Arial" panose="020B0604020202020204" pitchFamily="34" charset="0"/>
                <a:cs typeface="Arial" panose="020B0604020202020204" pitchFamily="34" charset="0"/>
              </a:rPr>
              <a:t> </a:t>
            </a:r>
          </a:p>
        </p:txBody>
      </p:sp>
      <p:sp>
        <p:nvSpPr>
          <p:cNvPr id="3" name="Slide Number Placeholder 1">
            <a:extLst>
              <a:ext uri="{FF2B5EF4-FFF2-40B4-BE49-F238E27FC236}">
                <a16:creationId xmlns:a16="http://schemas.microsoft.com/office/drawing/2014/main" id="{FC320168-0812-C8CC-EF47-C4AA2CB6555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40</a:t>
            </a:fld>
            <a:endParaRPr lang="en-US"/>
          </a:p>
        </p:txBody>
      </p:sp>
    </p:spTree>
    <p:extLst>
      <p:ext uri="{BB962C8B-B14F-4D97-AF65-F5344CB8AC3E}">
        <p14:creationId xmlns:p14="http://schemas.microsoft.com/office/powerpoint/2010/main" val="3420168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E856-8C35-F94C-80D9-1B9B5650F8F9}"/>
              </a:ext>
            </a:extLst>
          </p:cNvPr>
          <p:cNvSpPr>
            <a:spLocks noGrp="1"/>
          </p:cNvSpPr>
          <p:nvPr>
            <p:ph type="title"/>
          </p:nvPr>
        </p:nvSpPr>
        <p:spPr/>
        <p:txBody>
          <a:bodyPr/>
          <a:lstStyle/>
          <a:p>
            <a:r>
              <a:rPr lang="en-US" dirty="0"/>
              <a:t>Vehicle Routing Software Solution</a:t>
            </a:r>
          </a:p>
        </p:txBody>
      </p:sp>
      <p:pic>
        <p:nvPicPr>
          <p:cNvPr id="25602" name="Picture 2" descr="ArcLogistics Provides Free Single-Vehicle Routing | ArcNews Winter |  2010/2011 Issue">
            <a:extLst>
              <a:ext uri="{FF2B5EF4-FFF2-40B4-BE49-F238E27FC236}">
                <a16:creationId xmlns:a16="http://schemas.microsoft.com/office/drawing/2014/main" id="{0AE22C23-8BFD-D840-8572-2B2085E75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2890"/>
            <a:ext cx="7734300" cy="5044109"/>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Route Planning - Best Route Optimization Software | Locus DispatchIQ">
            <a:extLst>
              <a:ext uri="{FF2B5EF4-FFF2-40B4-BE49-F238E27FC236}">
                <a16:creationId xmlns:a16="http://schemas.microsoft.com/office/drawing/2014/main" id="{137422E0-619C-0A4C-B281-EB01A4992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300" y="1769502"/>
            <a:ext cx="3619500" cy="20350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610" name="Picture 10" descr="Best Routing Software for Businesses in 2021 - Badger Maps">
            <a:extLst>
              <a:ext uri="{FF2B5EF4-FFF2-40B4-BE49-F238E27FC236}">
                <a16:creationId xmlns:a16="http://schemas.microsoft.com/office/drawing/2014/main" id="{162608BB-799B-DB4F-AB2A-176F429EC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0" y="4141140"/>
            <a:ext cx="3162300" cy="204080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9DD7758-DE96-3078-30F4-842ADCF9A00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41</a:t>
            </a:fld>
            <a:endParaRPr lang="en-US"/>
          </a:p>
        </p:txBody>
      </p:sp>
    </p:spTree>
    <p:extLst>
      <p:ext uri="{BB962C8B-B14F-4D97-AF65-F5344CB8AC3E}">
        <p14:creationId xmlns:p14="http://schemas.microsoft.com/office/powerpoint/2010/main" val="1000318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0FDE-74B9-7B4A-B634-1F060C749481}"/>
              </a:ext>
            </a:extLst>
          </p:cNvPr>
          <p:cNvSpPr>
            <a:spLocks noGrp="1"/>
          </p:cNvSpPr>
          <p:nvPr>
            <p:ph type="title"/>
          </p:nvPr>
        </p:nvSpPr>
        <p:spPr/>
        <p:txBody>
          <a:bodyPr/>
          <a:lstStyle/>
          <a:p>
            <a:r>
              <a:rPr lang="en-US" dirty="0"/>
              <a:t>Practical Consequences</a:t>
            </a:r>
          </a:p>
        </p:txBody>
      </p:sp>
      <p:sp>
        <p:nvSpPr>
          <p:cNvPr id="3" name="Content Placeholder 2">
            <a:extLst>
              <a:ext uri="{FF2B5EF4-FFF2-40B4-BE49-F238E27FC236}">
                <a16:creationId xmlns:a16="http://schemas.microsoft.com/office/drawing/2014/main" id="{70154692-107D-1648-97E7-33C7644AF113}"/>
              </a:ext>
            </a:extLst>
          </p:cNvPr>
          <p:cNvSpPr>
            <a:spLocks noGrp="1"/>
          </p:cNvSpPr>
          <p:nvPr>
            <p:ph idx="1"/>
          </p:nvPr>
        </p:nvSpPr>
        <p:spPr/>
        <p:txBody>
          <a:bodyPr/>
          <a:lstStyle/>
          <a:p>
            <a:pPr eaLnBrk="1" hangingPunct="1"/>
            <a:r>
              <a:rPr lang="en-US" altLang="zh-TW" b="1" dirty="0">
                <a:ea typeface="新細明體" pitchFamily="18" charset="-120"/>
              </a:rPr>
              <a:t>Many physical design problems are NPC or NP-hard</a:t>
            </a:r>
          </a:p>
          <a:p>
            <a:pPr lvl="1" eaLnBrk="1" hangingPunct="1"/>
            <a:r>
              <a:rPr lang="en-US" altLang="zh-TW" dirty="0">
                <a:ea typeface="新細明體" pitchFamily="18" charset="-120"/>
              </a:rPr>
              <a:t>Exact solutions to such problems are often of exponential complexity</a:t>
            </a:r>
          </a:p>
          <a:p>
            <a:pPr lvl="1" eaLnBrk="1" hangingPunct="1"/>
            <a:r>
              <a:rPr lang="en-US" altLang="zh-TW" dirty="0">
                <a:ea typeface="新細明體" pitchFamily="18" charset="-120"/>
              </a:rPr>
              <a:t>Exact solutions to such problems can only be found when the problem size is small (e.g., N&lt;=20)</a:t>
            </a:r>
          </a:p>
          <a:p>
            <a:r>
              <a:rPr lang="en-US" altLang="zh-TW" b="1" dirty="0">
                <a:ea typeface="新細明體" pitchFamily="18" charset="-120"/>
              </a:rPr>
              <a:t>One should instead focus on sub-optimal solutions by</a:t>
            </a:r>
          </a:p>
          <a:p>
            <a:pPr lvl="1"/>
            <a:r>
              <a:rPr lang="en-US" altLang="zh-TW" dirty="0">
                <a:solidFill>
                  <a:srgbClr val="FF0000"/>
                </a:solidFill>
                <a:ea typeface="新細明體" pitchFamily="18" charset="-120"/>
              </a:rPr>
              <a:t>Approximation algorithms</a:t>
            </a:r>
            <a:r>
              <a:rPr lang="en-US" altLang="zh-TW" dirty="0">
                <a:ea typeface="新細明體" pitchFamily="18" charset="-120"/>
              </a:rPr>
              <a:t>: they can guarantee a solution within e.g. 20% of the optimum</a:t>
            </a:r>
          </a:p>
          <a:p>
            <a:pPr lvl="1"/>
            <a:r>
              <a:rPr lang="en-US" altLang="zh-TW" dirty="0">
                <a:solidFill>
                  <a:srgbClr val="FF0000"/>
                </a:solidFill>
                <a:ea typeface="新細明體" pitchFamily="18" charset="-120"/>
              </a:rPr>
              <a:t>Heuristics</a:t>
            </a:r>
            <a:r>
              <a:rPr lang="en-US" altLang="zh-TW" dirty="0">
                <a:ea typeface="新細明體" pitchFamily="18" charset="-120"/>
              </a:rPr>
              <a:t>: nothing can be said a priori about the quality of the solution (experience-based)</a:t>
            </a:r>
          </a:p>
        </p:txBody>
      </p:sp>
      <p:sp>
        <p:nvSpPr>
          <p:cNvPr id="4" name="Slide Number Placeholder 1">
            <a:extLst>
              <a:ext uri="{FF2B5EF4-FFF2-40B4-BE49-F238E27FC236}">
                <a16:creationId xmlns:a16="http://schemas.microsoft.com/office/drawing/2014/main" id="{52CC1C99-A3BA-0B44-1B6B-F6B61A8EBA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42</a:t>
            </a:fld>
            <a:endParaRPr lang="en-US" dirty="0"/>
          </a:p>
        </p:txBody>
      </p:sp>
    </p:spTree>
    <p:extLst>
      <p:ext uri="{BB962C8B-B14F-4D97-AF65-F5344CB8AC3E}">
        <p14:creationId xmlns:p14="http://schemas.microsoft.com/office/powerpoint/2010/main" val="227264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6430-1704-2347-96C4-79A51108697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DEFFB46-05ED-3A44-8853-414EEBA2697D}"/>
              </a:ext>
            </a:extLst>
          </p:cNvPr>
          <p:cNvSpPr>
            <a:spLocks noGrp="1"/>
          </p:cNvSpPr>
          <p:nvPr>
            <p:ph idx="1"/>
          </p:nvPr>
        </p:nvSpPr>
        <p:spPr/>
        <p:txBody>
          <a:bodyPr/>
          <a:lstStyle/>
          <a:p>
            <a:pPr eaLnBrk="1" hangingPunct="1"/>
            <a:r>
              <a:rPr lang="en-US" altLang="zh-TW" dirty="0">
                <a:ea typeface="新細明體" pitchFamily="18" charset="-120"/>
              </a:rPr>
              <a:t>Tractable and intractable problems can be very similar:</a:t>
            </a:r>
          </a:p>
          <a:p>
            <a:pPr lvl="1" eaLnBrk="1" hangingPunct="1"/>
            <a:r>
              <a:rPr lang="en-US" altLang="zh-TW" dirty="0">
                <a:ea typeface="新細明體" pitchFamily="18" charset="-120"/>
              </a:rPr>
              <a:t>the SHORTEST-PATH problem for undirected graphs is in </a:t>
            </a:r>
            <a:r>
              <a:rPr lang="en-US" altLang="zh-TW" dirty="0">
                <a:solidFill>
                  <a:srgbClr val="FF0000"/>
                </a:solidFill>
                <a:latin typeface="Arial" pitchFamily="34" charset="0"/>
              </a:rPr>
              <a:t>P</a:t>
            </a:r>
            <a:endParaRPr lang="en-US" altLang="zh-TW" dirty="0">
              <a:ea typeface="新細明體" pitchFamily="18" charset="-120"/>
            </a:endParaRPr>
          </a:p>
          <a:p>
            <a:pPr lvl="1" eaLnBrk="1" hangingPunct="1"/>
            <a:r>
              <a:rPr lang="en-US" altLang="zh-TW" dirty="0">
                <a:ea typeface="新細明體" pitchFamily="18" charset="-120"/>
              </a:rPr>
              <a:t>the LONGEST-PATH problem for undirected graphs is </a:t>
            </a:r>
            <a:r>
              <a:rPr lang="en-US" altLang="zh-TW" dirty="0">
                <a:solidFill>
                  <a:srgbClr val="FF0000"/>
                </a:solidFill>
                <a:latin typeface="Arial" pitchFamily="34" charset="0"/>
              </a:rPr>
              <a:t>NP-complete</a:t>
            </a:r>
          </a:p>
          <a:p>
            <a:pPr marL="0" indent="0">
              <a:buNone/>
            </a:pPr>
            <a:endParaRPr lang="en-US" altLang="zh-TW" dirty="0">
              <a:ea typeface="新細明體" pitchFamily="18" charset="-120"/>
            </a:endParaRPr>
          </a:p>
          <a:p>
            <a:endParaRPr lang="en-US" dirty="0"/>
          </a:p>
        </p:txBody>
      </p:sp>
      <p:pic>
        <p:nvPicPr>
          <p:cNvPr id="16386" name="Picture 2" descr="Dijkstra's Shortest Path Algorithm - A Detailed and Visual Introduction">
            <a:extLst>
              <a:ext uri="{FF2B5EF4-FFF2-40B4-BE49-F238E27FC236}">
                <a16:creationId xmlns:a16="http://schemas.microsoft.com/office/drawing/2014/main" id="{2A523568-3321-2846-9C7B-7F4980B67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2960320"/>
            <a:ext cx="7251700" cy="34166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C78FC193-43B6-FDCF-2086-60FABA6D924F}"/>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43</a:t>
            </a:fld>
            <a:endParaRPr lang="en-US" dirty="0"/>
          </a:p>
        </p:txBody>
      </p:sp>
    </p:spTree>
    <p:extLst>
      <p:ext uri="{BB962C8B-B14F-4D97-AF65-F5344CB8AC3E}">
        <p14:creationId xmlns:p14="http://schemas.microsoft.com/office/powerpoint/2010/main" val="1678727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A947-C8F0-F34A-908E-AE25AE53AA1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0DF1443-C113-6242-A267-78BDAF9BA3FA}"/>
              </a:ext>
            </a:extLst>
          </p:cNvPr>
          <p:cNvSpPr>
            <a:spLocks noGrp="1"/>
          </p:cNvSpPr>
          <p:nvPr>
            <p:ph idx="1"/>
          </p:nvPr>
        </p:nvSpPr>
        <p:spPr/>
        <p:txBody>
          <a:bodyPr/>
          <a:lstStyle/>
          <a:p>
            <a:pPr algn="just" eaLnBrk="1" hangingPunct="1"/>
            <a:r>
              <a:rPr lang="en-US" altLang="zh-TW" b="1" dirty="0">
                <a:ea typeface="新細明體" pitchFamily="18" charset="-120"/>
              </a:rPr>
              <a:t>The class </a:t>
            </a:r>
            <a:r>
              <a:rPr lang="en-US" altLang="zh-TW" b="1" u="sng" dirty="0">
                <a:ea typeface="新細明體" pitchFamily="18" charset="-120"/>
              </a:rPr>
              <a:t>NP-complete</a:t>
            </a:r>
            <a:r>
              <a:rPr lang="en-US" altLang="zh-TW" b="1" dirty="0">
                <a:ea typeface="新細明體" pitchFamily="18" charset="-120"/>
              </a:rPr>
              <a:t> is a set of problems which we believe there is no polynomial time algorithms</a:t>
            </a:r>
          </a:p>
          <a:p>
            <a:pPr lvl="1" algn="just"/>
            <a:r>
              <a:rPr lang="en-US" altLang="zh-TW" dirty="0">
                <a:ea typeface="新細明體" pitchFamily="18" charset="-120"/>
              </a:rPr>
              <a:t>Therefore, it is a class of hard problems</a:t>
            </a:r>
          </a:p>
          <a:p>
            <a:pPr algn="just" eaLnBrk="1" hangingPunct="1"/>
            <a:r>
              <a:rPr lang="en-US" altLang="zh-TW" b="1" u="sng" dirty="0">
                <a:ea typeface="新細明體" pitchFamily="18" charset="-120"/>
              </a:rPr>
              <a:t>NP-hard</a:t>
            </a:r>
            <a:r>
              <a:rPr lang="en-US" altLang="zh-TW" b="1" dirty="0">
                <a:ea typeface="新細明體" pitchFamily="18" charset="-120"/>
              </a:rPr>
              <a:t> is another class of problems containing the class NP-complete</a:t>
            </a:r>
          </a:p>
          <a:p>
            <a:pPr lvl="1" algn="just"/>
            <a:r>
              <a:rPr lang="en-US" altLang="zh-TW" dirty="0">
                <a:ea typeface="新細明體" pitchFamily="18" charset="-120"/>
              </a:rPr>
              <a:t>However, we don’t know if it belongs to NP</a:t>
            </a:r>
          </a:p>
          <a:p>
            <a:pPr algn="just" eaLnBrk="1" hangingPunct="1"/>
            <a:r>
              <a:rPr lang="en-US" altLang="zh-TW" b="1" dirty="0">
                <a:ea typeface="新細明體" pitchFamily="18" charset="-120"/>
              </a:rPr>
              <a:t>If we know a problem is in NP-complete or NP-hard, you have </a:t>
            </a:r>
            <a:r>
              <a:rPr lang="en-US" altLang="zh-TW" b="1" u="sng" dirty="0">
                <a:ea typeface="新細明體" pitchFamily="18" charset="-120"/>
              </a:rPr>
              <a:t>little hope</a:t>
            </a:r>
            <a:r>
              <a:rPr lang="en-US" altLang="zh-TW" b="1" dirty="0">
                <a:ea typeface="新細明體" pitchFamily="18" charset="-120"/>
              </a:rPr>
              <a:t> to solve it efficiently</a:t>
            </a:r>
          </a:p>
          <a:p>
            <a:pPr lvl="1" algn="just"/>
            <a:r>
              <a:rPr lang="en-US" altLang="zh-TW" dirty="0">
                <a:ea typeface="新細明體" pitchFamily="18" charset="-120"/>
              </a:rPr>
              <a:t>Just keep this in mind if you still don’t understand it …</a:t>
            </a:r>
          </a:p>
          <a:p>
            <a:pPr lvl="1" algn="just"/>
            <a:endParaRPr lang="en-US" altLang="zh-TW" dirty="0">
              <a:ea typeface="新細明體" pitchFamily="18" charset="-120"/>
            </a:endParaRPr>
          </a:p>
          <a:p>
            <a:pPr algn="just"/>
            <a:endParaRPr lang="en-US" dirty="0"/>
          </a:p>
        </p:txBody>
      </p:sp>
      <p:sp>
        <p:nvSpPr>
          <p:cNvPr id="4" name="Slide Number Placeholder 1">
            <a:extLst>
              <a:ext uri="{FF2B5EF4-FFF2-40B4-BE49-F238E27FC236}">
                <a16:creationId xmlns:a16="http://schemas.microsoft.com/office/drawing/2014/main" id="{93814C37-C482-88EB-3801-54ED5D7FE9D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161360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Recap: Recursive Solution (cont’d)</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Recap: Iterative Version</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int </a:t>
            </a:r>
            <a:r>
              <a:rPr lang="en-US" sz="2800" dirty="0" err="1">
                <a:latin typeface="Arial" panose="020B0604020202020204" pitchFamily="34" charset="0"/>
                <a:cs typeface="Arial" panose="020B0604020202020204" pitchFamily="34" charset="0"/>
              </a:rPr>
              <a:t>bigmod</a:t>
            </a:r>
            <a:r>
              <a:rPr lang="en-US" sz="2800" dirty="0">
                <a:latin typeface="Arial" panose="020B0604020202020204" pitchFamily="34" charset="0"/>
                <a:cs typeface="Arial" panose="020B0604020202020204" pitchFamily="34" charset="0"/>
              </a:rPr>
              <a:t>(int a, int b, int c) {</a:t>
            </a:r>
          </a:p>
          <a:p>
            <a:r>
              <a:rPr lang="en-US" sz="2800" dirty="0">
                <a:latin typeface="Arial" panose="020B0604020202020204" pitchFamily="34" charset="0"/>
                <a:cs typeface="Arial" panose="020B0604020202020204" pitchFamily="34" charset="0"/>
              </a:rPr>
              <a:t>  int result = 1;</a:t>
            </a:r>
          </a:p>
          <a:p>
            <a:r>
              <a:rPr lang="en-US" sz="2800" dirty="0">
                <a:latin typeface="Arial" panose="020B0604020202020204" pitchFamily="34" charset="0"/>
                <a:cs typeface="Arial" panose="020B0604020202020204" pitchFamily="34" charset="0"/>
              </a:rPr>
              <a:t>  while(b &gt; 0) {</a:t>
            </a:r>
          </a:p>
          <a:p>
            <a:r>
              <a:rPr lang="en-US" sz="2800" dirty="0">
                <a:latin typeface="Arial" panose="020B0604020202020204" pitchFamily="34" charset="0"/>
                <a:cs typeface="Arial" panose="020B0604020202020204" pitchFamily="34" charset="0"/>
              </a:rPr>
              <a:t>    if(b &amp; 1) {</a:t>
            </a:r>
          </a:p>
          <a:p>
            <a:r>
              <a:rPr lang="en-US" sz="2800" dirty="0">
                <a:latin typeface="Arial" panose="020B0604020202020204" pitchFamily="34" charset="0"/>
                <a:cs typeface="Arial" panose="020B0604020202020204" pitchFamily="34" charset="0"/>
              </a:rPr>
              <a:t>      result = (result * a) % c;</a:t>
            </a:r>
          </a:p>
          <a:p>
            <a:r>
              <a:rPr lang="en-US" sz="2800" dirty="0">
                <a:latin typeface="Arial" panose="020B0604020202020204" pitchFamily="34" charset="0"/>
                <a:cs typeface="Arial" panose="020B0604020202020204" pitchFamily="34" charset="0"/>
              </a:rPr>
              <a:t>    } </a:t>
            </a:r>
          </a:p>
          <a:p>
            <a:r>
              <a:rPr lang="en-US" sz="2800" dirty="0">
                <a:latin typeface="Arial" panose="020B0604020202020204" pitchFamily="34" charset="0"/>
                <a:cs typeface="Arial" panose="020B0604020202020204" pitchFamily="34" charset="0"/>
              </a:rPr>
              <a:t>    b = b &gt;&gt; 1;</a:t>
            </a:r>
          </a:p>
          <a:p>
            <a:r>
              <a:rPr lang="en-US" sz="2800" dirty="0">
                <a:latin typeface="Arial" panose="020B0604020202020204" pitchFamily="34" charset="0"/>
                <a:cs typeface="Arial" panose="020B0604020202020204" pitchFamily="34" charset="0"/>
              </a:rPr>
              <a:t>    a = a*</a:t>
            </a:r>
            <a:r>
              <a:rPr lang="en-US" sz="2800" dirty="0" err="1">
                <a:latin typeface="Arial" panose="020B0604020202020204" pitchFamily="34" charset="0"/>
                <a:cs typeface="Arial" panose="020B0604020202020204" pitchFamily="34" charset="0"/>
              </a:rPr>
              <a:t>a%c</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  return result;</a:t>
            </a:r>
          </a:p>
          <a:p>
            <a:r>
              <a:rPr lang="en-US" sz="2800" dirty="0">
                <a:latin typeface="Arial" panose="020B0604020202020204" pitchFamily="34" charset="0"/>
                <a:cs typeface="Arial" panose="020B0604020202020204" pitchFamily="34" charset="0"/>
              </a:rPr>
              <a:t>}</a:t>
            </a: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normAutofit/>
          </a:bodyPr>
          <a:lstStyle/>
          <a:p>
            <a:r>
              <a:rPr lang="en-US" dirty="0"/>
              <a:t>Recap: 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3"/>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7</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Recap: 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3"/>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Complexity</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pPr eaLnBrk="1" hangingPunct="1"/>
            <a:r>
              <a:rPr lang="en-US" altLang="zh-TW" dirty="0">
                <a:solidFill>
                  <a:srgbClr val="FF0000"/>
                </a:solidFill>
                <a:ea typeface="新細明體" pitchFamily="18" charset="-120"/>
              </a:rPr>
              <a:t>Computational complexity </a:t>
            </a:r>
            <a:r>
              <a:rPr lang="en-US" altLang="zh-TW" dirty="0">
                <a:ea typeface="新細明體" pitchFamily="18" charset="-120"/>
              </a:rPr>
              <a:t>is an abstract measure of the time and space necessary to execute an algorithm as function of its input size</a:t>
            </a:r>
          </a:p>
          <a:p>
            <a:pPr lvl="1" eaLnBrk="1" hangingPunct="1"/>
            <a:r>
              <a:rPr lang="en-US" altLang="zh-TW" dirty="0">
                <a:ea typeface="新細明體" pitchFamily="18" charset="-120"/>
              </a:rPr>
              <a:t>The input is the graph G(V,E)</a:t>
            </a:r>
          </a:p>
          <a:p>
            <a:pPr lvl="2" eaLnBrk="1" hangingPunct="1"/>
            <a:r>
              <a:rPr lang="en-US" altLang="zh-TW" dirty="0">
                <a:ea typeface="新細明體" pitchFamily="18" charset="-120"/>
              </a:rPr>
              <a:t>input size = |</a:t>
            </a:r>
            <a:r>
              <a:rPr lang="en-US" altLang="zh-TW" i="1" dirty="0">
                <a:ea typeface="新細明體" pitchFamily="18" charset="-120"/>
              </a:rPr>
              <a:t>V</a:t>
            </a:r>
            <a:r>
              <a:rPr lang="en-US" altLang="zh-TW" dirty="0">
                <a:ea typeface="新細明體" pitchFamily="18" charset="-120"/>
              </a:rPr>
              <a:t>| and |</a:t>
            </a:r>
            <a:r>
              <a:rPr lang="en-US" altLang="zh-TW" i="1" dirty="0">
                <a:ea typeface="新細明體" pitchFamily="18" charset="-120"/>
              </a:rPr>
              <a:t>E</a:t>
            </a:r>
            <a:r>
              <a:rPr lang="en-US" altLang="zh-TW" dirty="0">
                <a:ea typeface="新細明體" pitchFamily="18" charset="-120"/>
              </a:rPr>
              <a:t>|</a:t>
            </a:r>
          </a:p>
          <a:p>
            <a:pPr lvl="1" eaLnBrk="1" hangingPunct="1"/>
            <a:r>
              <a:rPr lang="en-US" altLang="zh-TW" dirty="0">
                <a:ea typeface="新細明體" pitchFamily="18" charset="-120"/>
              </a:rPr>
              <a:t>The input is the truth table of an n-variable Boolean function</a:t>
            </a:r>
          </a:p>
          <a:p>
            <a:pPr lvl="2" eaLnBrk="1" hangingPunct="1"/>
            <a:r>
              <a:rPr lang="en-US" altLang="zh-TW" dirty="0">
                <a:ea typeface="新細明體" pitchFamily="18" charset="-120"/>
              </a:rPr>
              <a:t>input size = 2</a:t>
            </a:r>
            <a:r>
              <a:rPr lang="en-US" altLang="zh-TW" baseline="30000" dirty="0">
                <a:ea typeface="新細明體" pitchFamily="18" charset="-120"/>
              </a:rPr>
              <a:t>n</a:t>
            </a:r>
          </a:p>
          <a:p>
            <a:r>
              <a:rPr lang="en-US" altLang="zh-TW" dirty="0">
                <a:ea typeface="新細明體" pitchFamily="18" charset="-120"/>
              </a:rPr>
              <a:t>What’s the growth of algorithm complexity in terms of input size?</a:t>
            </a:r>
          </a:p>
          <a:p>
            <a:pPr lvl="1"/>
            <a:r>
              <a:rPr lang="en-US" altLang="zh-TW" dirty="0">
                <a:ea typeface="新細明體" pitchFamily="18" charset="-120"/>
              </a:rPr>
              <a:t>Best case?</a:t>
            </a:r>
          </a:p>
          <a:p>
            <a:pPr lvl="1"/>
            <a:r>
              <a:rPr lang="en-US" altLang="zh-TW" dirty="0">
                <a:ea typeface="新細明體" pitchFamily="18" charset="-120"/>
              </a:rPr>
              <a:t>Worst case?</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dirty="0"/>
          </a:p>
        </p:txBody>
      </p:sp>
    </p:spTree>
    <p:extLst>
      <p:ext uri="{BB962C8B-B14F-4D97-AF65-F5344CB8AC3E}">
        <p14:creationId xmlns:p14="http://schemas.microsoft.com/office/powerpoint/2010/main" val="1970577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5941</TotalTime>
  <Words>5323</Words>
  <Application>Microsoft Macintosh PowerPoint</Application>
  <PresentationFormat>Widescreen</PresentationFormat>
  <Paragraphs>574</Paragraphs>
  <Slides>44</Slides>
  <Notes>44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7" baseType="lpstr">
      <vt:lpstr>Arial</vt:lpstr>
      <vt:lpstr>Calibri</vt:lpstr>
      <vt:lpstr>Calibri Light</vt:lpstr>
      <vt:lpstr>Helvetica</vt:lpstr>
      <vt:lpstr>Symbol</vt:lpstr>
      <vt:lpstr>Times</vt:lpstr>
      <vt:lpstr>Times New Roman</vt:lpstr>
      <vt:lpstr>Times-Italic</vt:lpstr>
      <vt:lpstr>Times-Roman</vt:lpstr>
      <vt:lpstr>Wingdings</vt:lpstr>
      <vt:lpstr>Office Theme</vt:lpstr>
      <vt:lpstr>Visio</vt:lpstr>
      <vt:lpstr>方程式</vt:lpstr>
      <vt:lpstr>Lecture 2: Algorithm Complexity</vt:lpstr>
      <vt:lpstr>Recap: We Need Algorithms!</vt:lpstr>
      <vt:lpstr>Recap: Big Mod Problem</vt:lpstr>
      <vt:lpstr>Recap: Recursive Solution</vt:lpstr>
      <vt:lpstr>Recap: Recursive Solution (cont’d)</vt:lpstr>
      <vt:lpstr>Recap: Iterative Version</vt:lpstr>
      <vt:lpstr>Recap: Runtime Comparison</vt:lpstr>
      <vt:lpstr>Recap: Code Analysis</vt:lpstr>
      <vt:lpstr>Computational Complexity</vt:lpstr>
      <vt:lpstr>Time and Space Complexity</vt:lpstr>
      <vt:lpstr>Analysis of an Algorithm</vt:lpstr>
      <vt:lpstr>Big-O Notation</vt:lpstr>
      <vt:lpstr>Big-O Notation (cont’d)</vt:lpstr>
      <vt:lpstr>Example: Big-Mod Complexity</vt:lpstr>
      <vt:lpstr>Example: Selection Sort</vt:lpstr>
      <vt:lpstr>Time Complexity of Sorting Algorithms</vt:lpstr>
      <vt:lpstr>Empirical Analysis</vt:lpstr>
      <vt:lpstr>Empirical Analysis (cont’d)</vt:lpstr>
      <vt:lpstr>Applicable to Various Algorithm Designs</vt:lpstr>
      <vt:lpstr>Exponential Time Complexity</vt:lpstr>
      <vt:lpstr>Problem of Exponential Function</vt:lpstr>
      <vt:lpstr>Intractable Problems</vt:lpstr>
      <vt:lpstr>Complexity Classes: P Class</vt:lpstr>
      <vt:lpstr>Deterministic Turing Machine</vt:lpstr>
      <vt:lpstr>Undecidable Decision Problem</vt:lpstr>
      <vt:lpstr>Non-deterministic Turing Machine</vt:lpstr>
      <vt:lpstr>Complexity Classes: NP Class</vt:lpstr>
      <vt:lpstr>NP-complete Problem Class</vt:lpstr>
      <vt:lpstr>NP-complete Problem Definition</vt:lpstr>
      <vt:lpstr>What is “Reducible”?</vt:lpstr>
      <vt:lpstr>First NP-complete Problem: Satisfiability</vt:lpstr>
      <vt:lpstr>NP-complete Problem Examples</vt:lpstr>
      <vt:lpstr>NP-complete Problem Examples (cont’d)</vt:lpstr>
      <vt:lpstr>NP-complete Problem Examples (cont’d)</vt:lpstr>
      <vt:lpstr>World of NP: Assuming P != NP</vt:lpstr>
      <vt:lpstr>NP-Hard Problems</vt:lpstr>
      <vt:lpstr>NP-Hard, NP, and NPC</vt:lpstr>
      <vt:lpstr>NP-hard Problem Examples</vt:lpstr>
      <vt:lpstr>Applications of TSP </vt:lpstr>
      <vt:lpstr>Applications of TSP (cont’d)</vt:lpstr>
      <vt:lpstr>Vehicle Routing Software Solution</vt:lpstr>
      <vt:lpstr>Practical Consequences</vt:lpstr>
      <vt:lpstr>Example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1679</cp:revision>
  <cp:lastPrinted>2022-08-24T18:19:49Z</cp:lastPrinted>
  <dcterms:created xsi:type="dcterms:W3CDTF">2021-01-05T18:50:35Z</dcterms:created>
  <dcterms:modified xsi:type="dcterms:W3CDTF">2022-08-24T18:50:42Z</dcterms:modified>
</cp:coreProperties>
</file>